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35"/>
  </p:notesMasterIdLst>
  <p:sldIdLst>
    <p:sldId id="256" r:id="rId3"/>
    <p:sldId id="257" r:id="rId4"/>
    <p:sldId id="258" r:id="rId5"/>
    <p:sldId id="259" r:id="rId6"/>
    <p:sldId id="288" r:id="rId7"/>
    <p:sldId id="260" r:id="rId8"/>
    <p:sldId id="261" r:id="rId9"/>
    <p:sldId id="262" r:id="rId10"/>
    <p:sldId id="263" r:id="rId11"/>
    <p:sldId id="283" r:id="rId12"/>
    <p:sldId id="264" r:id="rId13"/>
    <p:sldId id="284" r:id="rId14"/>
    <p:sldId id="265" r:id="rId15"/>
    <p:sldId id="285" r:id="rId16"/>
    <p:sldId id="266" r:id="rId17"/>
    <p:sldId id="286" r:id="rId18"/>
    <p:sldId id="267" r:id="rId19"/>
    <p:sldId id="268" r:id="rId20"/>
    <p:sldId id="269" r:id="rId21"/>
    <p:sldId id="270" r:id="rId22"/>
    <p:sldId id="271" r:id="rId23"/>
    <p:sldId id="272" r:id="rId24"/>
    <p:sldId id="273" r:id="rId25"/>
    <p:sldId id="287" r:id="rId26"/>
    <p:sldId id="275" r:id="rId27"/>
    <p:sldId id="276" r:id="rId28"/>
    <p:sldId id="277" r:id="rId29"/>
    <p:sldId id="278" r:id="rId30"/>
    <p:sldId id="279" r:id="rId31"/>
    <p:sldId id="280" r:id="rId32"/>
    <p:sldId id="281" r:id="rId33"/>
    <p:sldId id="282"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Lato" panose="020F0502020204030203"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3158b34a74_2_6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23158b34a74_2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3158b34a7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3158b34a7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7474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3158b34a7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3158b34a7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3158b34a7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3158b34a7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115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3158b34a7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3158b34a7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3158b34a74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3158b34a74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15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158b34a7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158b34a7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3158b34a74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3158b34a74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216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3158b34a74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3158b34a74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3158b34a7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3158b34a7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3158b34a7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3158b34a7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3158b34a74_2_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g23158b34a74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3158b34a7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3158b34a7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3158b34a74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23158b34a74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3158b34a74_0_8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23158b34a74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3158b34a74_0_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g23158b34a74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3158b34a74_15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23158b34a74_15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42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3158b34a74_0_1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23158b34a74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3158b34a74_13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23158b34a74_1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3158b34a74_0_1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3158b34a74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3158b34a74_0_1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23158b34a74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3158b34a74_0_1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23158b34a74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3158b34a74_2_8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23158b34a74_2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3158b34a74_15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6" name="Google Shape;286;g23158b34a74_1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3158b34a74_0_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23158b34a74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3158b34a74_2_1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23158b34a74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158b34a74_2_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3158b34a74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3158b34a74_2_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3158b34a74_2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24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3158b34a7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3158b34a7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158b34a7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158b34a7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158b34a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3158b34a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3158b34a7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3158b34a7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2380488" y="1773936"/>
            <a:ext cx="4383024" cy="1595628"/>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lt1"/>
              </a:buClr>
              <a:buSzPts val="4800"/>
              <a:buFont typeface="Lato"/>
              <a:buNone/>
              <a:defRPr sz="48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17"/>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17"/>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17"/>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59" name="Google Shape;59;p17"/>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60" name="Google Shape;60;p17"/>
          <p:cNvSpPr txBox="1">
            <a:spLocks noGrp="1"/>
          </p:cNvSpPr>
          <p:nvPr>
            <p:ph type="body" idx="1"/>
          </p:nvPr>
        </p:nvSpPr>
        <p:spPr>
          <a:xfrm>
            <a:off x="235077" y="630935"/>
            <a:ext cx="8674100" cy="397754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wo Content">
  <p:cSld name="1_Two Content">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8"/>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18"/>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18"/>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65" name="Google Shape;65;p18"/>
          <p:cNvSpPr txBox="1">
            <a:spLocks noGrp="1"/>
          </p:cNvSpPr>
          <p:nvPr>
            <p:ph type="body" idx="1"/>
          </p:nvPr>
        </p:nvSpPr>
        <p:spPr>
          <a:xfrm>
            <a:off x="528828" y="1067467"/>
            <a:ext cx="38862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66" name="Google Shape;66;p18"/>
          <p:cNvSpPr txBox="1">
            <a:spLocks noGrp="1"/>
          </p:cNvSpPr>
          <p:nvPr>
            <p:ph type="body" idx="2"/>
          </p:nvPr>
        </p:nvSpPr>
        <p:spPr>
          <a:xfrm>
            <a:off x="4572000" y="1067467"/>
            <a:ext cx="38862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67" name="Google Shape;67;p18"/>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Comparison">
  <p:cSld name="1_Comparison">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9"/>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9"/>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9"/>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72" name="Google Shape;72;p19"/>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73" name="Google Shape;73;p19"/>
          <p:cNvSpPr txBox="1">
            <a:spLocks noGrp="1"/>
          </p:cNvSpPr>
          <p:nvPr>
            <p:ph type="body" idx="1"/>
          </p:nvPr>
        </p:nvSpPr>
        <p:spPr>
          <a:xfrm>
            <a:off x="234950" y="722376"/>
            <a:ext cx="8674100" cy="384962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wo Content">
  <p:cSld name="2_Two Conten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20"/>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20"/>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20"/>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78" name="Google Shape;78;p20"/>
          <p:cNvSpPr txBox="1">
            <a:spLocks noGrp="1"/>
          </p:cNvSpPr>
          <p:nvPr>
            <p:ph type="body" idx="1"/>
          </p:nvPr>
        </p:nvSpPr>
        <p:spPr>
          <a:xfrm>
            <a:off x="528828" y="1067467"/>
            <a:ext cx="38862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panose="020F0502020204030203" pitchFamily="34" charset="0"/>
                <a:cs typeface="Lato" panose="020F0502020204030203" pitchFamily="34" charset="0"/>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79" name="Google Shape;79;p20"/>
          <p:cNvSpPr txBox="1">
            <a:spLocks noGrp="1"/>
          </p:cNvSpPr>
          <p:nvPr>
            <p:ph type="body" idx="2"/>
          </p:nvPr>
        </p:nvSpPr>
        <p:spPr>
          <a:xfrm>
            <a:off x="4572000" y="1067467"/>
            <a:ext cx="3886200" cy="3263504"/>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0" name="Google Shape;80;p20"/>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Only">
  <p:cSld name="1_Title Only">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3511295" y="168688"/>
            <a:ext cx="5397627"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Lato"/>
              <a:buNone/>
              <a:defRPr sz="3200" b="1" i="0" u="none" strike="noStrike" cap="none">
                <a:solidFill>
                  <a:schemeClr val="dk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83" name="Google Shape;83;p21"/>
          <p:cNvSpPr txBox="1">
            <a:spLocks noGrp="1"/>
          </p:cNvSpPr>
          <p:nvPr>
            <p:ph type="body" idx="1"/>
          </p:nvPr>
        </p:nvSpPr>
        <p:spPr>
          <a:xfrm>
            <a:off x="3524251" y="758429"/>
            <a:ext cx="5384672" cy="414694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j-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84" name="Google Shape;84;p21"/>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F2F2F2"/>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p21"/>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21"/>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Blank">
  <p:cSld name="2_Blank">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89" name="Google Shape;89;p22"/>
          <p:cNvSpPr txBox="1">
            <a:spLocks noGrp="1"/>
          </p:cNvSpPr>
          <p:nvPr>
            <p:ph type="body" idx="1"/>
          </p:nvPr>
        </p:nvSpPr>
        <p:spPr>
          <a:xfrm>
            <a:off x="595884" y="1149763"/>
            <a:ext cx="3886200" cy="326350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panose="020F0502020204030203" pitchFamily="34" charset="0"/>
                <a:cs typeface="Lato" panose="020F0502020204030203" pitchFamily="34" charset="0"/>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0" name="Google Shape;90;p22"/>
          <p:cNvSpPr txBox="1">
            <a:spLocks noGrp="1"/>
          </p:cNvSpPr>
          <p:nvPr>
            <p:ph type="body" idx="2"/>
          </p:nvPr>
        </p:nvSpPr>
        <p:spPr>
          <a:xfrm>
            <a:off x="4639056" y="1149763"/>
            <a:ext cx="3886200" cy="326350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panose="020F0502020204030203" pitchFamily="34" charset="0"/>
                <a:cs typeface="Lato" panose="020F0502020204030203" pitchFamily="34" charset="0"/>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91" name="Google Shape;91;p22"/>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 name="Google Shape;92;p22"/>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1F3864"/>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Google Shape;93;p22"/>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1F3864"/>
                </a:solidFill>
                <a:latin typeface="Lato"/>
                <a:ea typeface="Lato"/>
                <a:cs typeface="Lato"/>
                <a:sym typeface="Lato"/>
              </a:defRPr>
            </a:lvl1pPr>
            <a:lvl2pPr marL="0" marR="0" lvl="1" indent="0" algn="r" rtl="0">
              <a:spcBef>
                <a:spcPts val="0"/>
              </a:spcBef>
              <a:buNone/>
              <a:defRPr sz="1200" b="1" i="0" u="none" strike="noStrike" cap="none">
                <a:solidFill>
                  <a:srgbClr val="1F3864"/>
                </a:solidFill>
                <a:latin typeface="Lato"/>
                <a:ea typeface="Lato"/>
                <a:cs typeface="Lato"/>
                <a:sym typeface="Lato"/>
              </a:defRPr>
            </a:lvl2pPr>
            <a:lvl3pPr marL="0" marR="0" lvl="2" indent="0" algn="r" rtl="0">
              <a:spcBef>
                <a:spcPts val="0"/>
              </a:spcBef>
              <a:buNone/>
              <a:defRPr sz="1200" b="1" i="0" u="none" strike="noStrike" cap="none">
                <a:solidFill>
                  <a:srgbClr val="1F3864"/>
                </a:solidFill>
                <a:latin typeface="Lato"/>
                <a:ea typeface="Lato"/>
                <a:cs typeface="Lato"/>
                <a:sym typeface="Lato"/>
              </a:defRPr>
            </a:lvl3pPr>
            <a:lvl4pPr marL="0" marR="0" lvl="3" indent="0" algn="r" rtl="0">
              <a:spcBef>
                <a:spcPts val="0"/>
              </a:spcBef>
              <a:buNone/>
              <a:defRPr sz="1200" b="1" i="0" u="none" strike="noStrike" cap="none">
                <a:solidFill>
                  <a:srgbClr val="1F3864"/>
                </a:solidFill>
                <a:latin typeface="Lato"/>
                <a:ea typeface="Lato"/>
                <a:cs typeface="Lato"/>
                <a:sym typeface="Lato"/>
              </a:defRPr>
            </a:lvl4pPr>
            <a:lvl5pPr marL="0" marR="0" lvl="4" indent="0" algn="r" rtl="0">
              <a:spcBef>
                <a:spcPts val="0"/>
              </a:spcBef>
              <a:buNone/>
              <a:defRPr sz="1200" b="1" i="0" u="none" strike="noStrike" cap="none">
                <a:solidFill>
                  <a:srgbClr val="1F3864"/>
                </a:solidFill>
                <a:latin typeface="Lato"/>
                <a:ea typeface="Lato"/>
                <a:cs typeface="Lato"/>
                <a:sym typeface="Lato"/>
              </a:defRPr>
            </a:lvl5pPr>
            <a:lvl6pPr marL="0" marR="0" lvl="5" indent="0" algn="r" rtl="0">
              <a:spcBef>
                <a:spcPts val="0"/>
              </a:spcBef>
              <a:buNone/>
              <a:defRPr sz="1200" b="1" i="0" u="none" strike="noStrike" cap="none">
                <a:solidFill>
                  <a:srgbClr val="1F3864"/>
                </a:solidFill>
                <a:latin typeface="Lato"/>
                <a:ea typeface="Lato"/>
                <a:cs typeface="Lato"/>
                <a:sym typeface="Lato"/>
              </a:defRPr>
            </a:lvl6pPr>
            <a:lvl7pPr marL="0" marR="0" lvl="6" indent="0" algn="r" rtl="0">
              <a:spcBef>
                <a:spcPts val="0"/>
              </a:spcBef>
              <a:buNone/>
              <a:defRPr sz="1200" b="1" i="0" u="none" strike="noStrike" cap="none">
                <a:solidFill>
                  <a:srgbClr val="1F3864"/>
                </a:solidFill>
                <a:latin typeface="Lato"/>
                <a:ea typeface="Lato"/>
                <a:cs typeface="Lato"/>
                <a:sym typeface="Lato"/>
              </a:defRPr>
            </a:lvl7pPr>
            <a:lvl8pPr marL="0" marR="0" lvl="7" indent="0" algn="r" rtl="0">
              <a:spcBef>
                <a:spcPts val="0"/>
              </a:spcBef>
              <a:buNone/>
              <a:defRPr sz="1200" b="1" i="0" u="none" strike="noStrike" cap="none">
                <a:solidFill>
                  <a:srgbClr val="1F3864"/>
                </a:solidFill>
                <a:latin typeface="Lato"/>
                <a:ea typeface="Lato"/>
                <a:cs typeface="Lato"/>
                <a:sym typeface="Lato"/>
              </a:defRPr>
            </a:lvl8pPr>
            <a:lvl9pPr marL="0" marR="0" lvl="8" indent="0" algn="r" rtl="0">
              <a:spcBef>
                <a:spcPts val="0"/>
              </a:spcBef>
              <a:buNone/>
              <a:defRPr sz="1200" b="1" i="0" u="none" strike="noStrike" cap="none">
                <a:solidFill>
                  <a:srgbClr val="1F3864"/>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_Comparison">
  <p:cSld name="2_Comparison">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23"/>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23"/>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23"/>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98" name="Google Shape;98;p23"/>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panose="020F0502020204030203" pitchFamily="34" charset="0"/>
                <a:cs typeface="Lato" panose="020F0502020204030203" pitchFamily="34" charset="0"/>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99" name="Google Shape;99;p23"/>
          <p:cNvSpPr txBox="1">
            <a:spLocks noGrp="1"/>
          </p:cNvSpPr>
          <p:nvPr>
            <p:ph type="body" idx="1"/>
          </p:nvPr>
        </p:nvSpPr>
        <p:spPr>
          <a:xfrm>
            <a:off x="234950" y="920663"/>
            <a:ext cx="8674100" cy="3651337"/>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_Blank">
  <p:cSld name="3_Blank">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2800"/>
              <a:buFont typeface="Lato"/>
              <a:buNone/>
              <a:defRPr sz="3200" b="1" i="0" u="none" strike="noStrike" cap="none">
                <a:solidFill>
                  <a:schemeClr val="lt1"/>
                </a:solidFill>
                <a:latin typeface="+mj-lt"/>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02" name="Google Shape;102;p24"/>
          <p:cNvSpPr txBox="1">
            <a:spLocks noGrp="1"/>
          </p:cNvSpPr>
          <p:nvPr>
            <p:ph type="body" idx="1"/>
          </p:nvPr>
        </p:nvSpPr>
        <p:spPr>
          <a:xfrm>
            <a:off x="595884" y="1149763"/>
            <a:ext cx="3886200" cy="326350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03" name="Google Shape;103;p24"/>
          <p:cNvSpPr txBox="1">
            <a:spLocks noGrp="1"/>
          </p:cNvSpPr>
          <p:nvPr>
            <p:ph type="body" idx="2"/>
          </p:nvPr>
        </p:nvSpPr>
        <p:spPr>
          <a:xfrm>
            <a:off x="4639056" y="1149763"/>
            <a:ext cx="3886200" cy="3263503"/>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1800" b="0" i="0" u="none" strike="noStrike" cap="none">
                <a:solidFill>
                  <a:schemeClr val="dk1"/>
                </a:solidFill>
                <a:latin typeface="+mn-lt"/>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04" name="Google Shape;104;p24"/>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4"/>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6" name="Google Shape;106;p24"/>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_Comparison">
  <p:cSld name="3_Comparison">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5"/>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25"/>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5"/>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
        <p:nvSpPr>
          <p:cNvPr id="111" name="Google Shape;111;p25"/>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lt1"/>
              </a:buClr>
              <a:buSzPts val="2800"/>
              <a:buFont typeface="Lato"/>
              <a:buNone/>
              <a:defRPr sz="2800" b="1" i="0" u="none" strike="noStrike" cap="non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2" name="Google Shape;112;p25"/>
          <p:cNvSpPr txBox="1">
            <a:spLocks noGrp="1"/>
          </p:cNvSpPr>
          <p:nvPr>
            <p:ph type="body" idx="1"/>
          </p:nvPr>
        </p:nvSpPr>
        <p:spPr>
          <a:xfrm>
            <a:off x="234950" y="873690"/>
            <a:ext cx="8674100" cy="3698309"/>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6"/>
          <p:cNvSpPr txBox="1">
            <a:spLocks noGrp="1"/>
          </p:cNvSpPr>
          <p:nvPr>
            <p:ph type="dt" idx="10"/>
          </p:nvPr>
        </p:nvSpPr>
        <p:spPr>
          <a:xfrm>
            <a:off x="628650" y="4923943"/>
            <a:ext cx="20574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i="0" u="none" strike="noStrike" cap="none">
                <a:solidFill>
                  <a:srgbClr val="F2F2F2"/>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26"/>
          <p:cNvSpPr txBox="1">
            <a:spLocks noGrp="1"/>
          </p:cNvSpPr>
          <p:nvPr>
            <p:ph type="ftr" idx="11"/>
          </p:nvPr>
        </p:nvSpPr>
        <p:spPr>
          <a:xfrm>
            <a:off x="3028950" y="4923943"/>
            <a:ext cx="3086100" cy="273844"/>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200" b="1" i="0" u="none" strike="noStrike" cap="none">
                <a:solidFill>
                  <a:srgbClr val="C00000"/>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6"/>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200" b="1" i="0" u="none" strike="noStrike" cap="none">
                <a:solidFill>
                  <a:srgbClr val="C00000"/>
                </a:solidFill>
                <a:latin typeface="Lato"/>
                <a:ea typeface="Lato"/>
                <a:cs typeface="Lato"/>
                <a:sym typeface="Lato"/>
              </a:defRPr>
            </a:lvl1pPr>
            <a:lvl2pPr marL="0" marR="0" lvl="1" indent="0" algn="r" rtl="0">
              <a:spcBef>
                <a:spcPts val="0"/>
              </a:spcBef>
              <a:buNone/>
              <a:defRPr sz="1200" b="1" i="0" u="none" strike="noStrike" cap="none">
                <a:solidFill>
                  <a:srgbClr val="C00000"/>
                </a:solidFill>
                <a:latin typeface="Lato"/>
                <a:ea typeface="Lato"/>
                <a:cs typeface="Lato"/>
                <a:sym typeface="Lato"/>
              </a:defRPr>
            </a:lvl2pPr>
            <a:lvl3pPr marL="0" marR="0" lvl="2" indent="0" algn="r" rtl="0">
              <a:spcBef>
                <a:spcPts val="0"/>
              </a:spcBef>
              <a:buNone/>
              <a:defRPr sz="1200" b="1" i="0" u="none" strike="noStrike" cap="none">
                <a:solidFill>
                  <a:srgbClr val="C00000"/>
                </a:solidFill>
                <a:latin typeface="Lato"/>
                <a:ea typeface="Lato"/>
                <a:cs typeface="Lato"/>
                <a:sym typeface="Lato"/>
              </a:defRPr>
            </a:lvl3pPr>
            <a:lvl4pPr marL="0" marR="0" lvl="3" indent="0" algn="r" rtl="0">
              <a:spcBef>
                <a:spcPts val="0"/>
              </a:spcBef>
              <a:buNone/>
              <a:defRPr sz="1200" b="1" i="0" u="none" strike="noStrike" cap="none">
                <a:solidFill>
                  <a:srgbClr val="C00000"/>
                </a:solidFill>
                <a:latin typeface="Lato"/>
                <a:ea typeface="Lato"/>
                <a:cs typeface="Lato"/>
                <a:sym typeface="Lato"/>
              </a:defRPr>
            </a:lvl4pPr>
            <a:lvl5pPr marL="0" marR="0" lvl="4" indent="0" algn="r" rtl="0">
              <a:spcBef>
                <a:spcPts val="0"/>
              </a:spcBef>
              <a:buNone/>
              <a:defRPr sz="1200" b="1" i="0" u="none" strike="noStrike" cap="none">
                <a:solidFill>
                  <a:srgbClr val="C00000"/>
                </a:solidFill>
                <a:latin typeface="Lato"/>
                <a:ea typeface="Lato"/>
                <a:cs typeface="Lato"/>
                <a:sym typeface="Lato"/>
              </a:defRPr>
            </a:lvl5pPr>
            <a:lvl6pPr marL="0" marR="0" lvl="5" indent="0" algn="r" rtl="0">
              <a:spcBef>
                <a:spcPts val="0"/>
              </a:spcBef>
              <a:buNone/>
              <a:defRPr sz="1200" b="1" i="0" u="none" strike="noStrike" cap="none">
                <a:solidFill>
                  <a:srgbClr val="C00000"/>
                </a:solidFill>
                <a:latin typeface="Lato"/>
                <a:ea typeface="Lato"/>
                <a:cs typeface="Lato"/>
                <a:sym typeface="Lato"/>
              </a:defRPr>
            </a:lvl6pPr>
            <a:lvl7pPr marL="0" marR="0" lvl="6" indent="0" algn="r" rtl="0">
              <a:spcBef>
                <a:spcPts val="0"/>
              </a:spcBef>
              <a:buNone/>
              <a:defRPr sz="1200" b="1" i="0" u="none" strike="noStrike" cap="none">
                <a:solidFill>
                  <a:srgbClr val="C00000"/>
                </a:solidFill>
                <a:latin typeface="Lato"/>
                <a:ea typeface="Lato"/>
                <a:cs typeface="Lato"/>
                <a:sym typeface="Lato"/>
              </a:defRPr>
            </a:lvl7pPr>
            <a:lvl8pPr marL="0" marR="0" lvl="7" indent="0" algn="r" rtl="0">
              <a:spcBef>
                <a:spcPts val="0"/>
              </a:spcBef>
              <a:buNone/>
              <a:defRPr sz="1200" b="1" i="0" u="none" strike="noStrike" cap="none">
                <a:solidFill>
                  <a:srgbClr val="C00000"/>
                </a:solidFill>
                <a:latin typeface="Lato"/>
                <a:ea typeface="Lato"/>
                <a:cs typeface="Lato"/>
                <a:sym typeface="Lato"/>
              </a:defRPr>
            </a:lvl8pPr>
            <a:lvl9pPr marL="0" marR="0" lvl="8" indent="0" algn="r" rtl="0">
              <a:spcBef>
                <a:spcPts val="0"/>
              </a:spcBef>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4"/>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68" name="Google Shape;168;p34"/>
          <p:cNvSpPr txBox="1">
            <a:spLocks noGrp="1"/>
          </p:cNvSpPr>
          <p:nvPr>
            <p:ph type="body" idx="1"/>
          </p:nvPr>
        </p:nvSpPr>
        <p:spPr>
          <a:xfrm>
            <a:off x="234777" y="600455"/>
            <a:ext cx="8674200" cy="4110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dirty="0"/>
              <a:t>3.1. Đánh giá mức độ coupling</a:t>
            </a:r>
            <a:endParaRPr sz="2200" b="1" dirty="0"/>
          </a:p>
          <a:p>
            <a:pPr marL="457200" lvl="0" indent="-330200" algn="l" rtl="0">
              <a:spcBef>
                <a:spcPts val="1000"/>
              </a:spcBef>
              <a:spcAft>
                <a:spcPts val="0"/>
              </a:spcAft>
              <a:buSzPts val="1600"/>
              <a:buFont typeface="Lato"/>
              <a:buChar char="●"/>
            </a:pPr>
            <a:r>
              <a:rPr lang="vi-VN" sz="2200" b="1" dirty="0"/>
              <a:t>Stamp coupling</a:t>
            </a:r>
          </a:p>
          <a:p>
            <a:pPr marL="457200" lvl="0" indent="-304800" algn="l" rtl="0">
              <a:lnSpc>
                <a:spcPct val="100000"/>
              </a:lnSpc>
              <a:spcBef>
                <a:spcPts val="0"/>
              </a:spcBef>
              <a:spcAft>
                <a:spcPts val="0"/>
              </a:spcAft>
              <a:buClr>
                <a:srgbClr val="000000"/>
              </a:buClr>
              <a:buSzPts val="1200"/>
              <a:buFont typeface="Wingdings" panose="05000000000000000000" pitchFamily="2" charset="2"/>
              <a:buChar char="q"/>
            </a:pPr>
            <a:r>
              <a:rPr lang="vi-VN" dirty="0">
                <a:solidFill>
                  <a:srgbClr val="000000"/>
                </a:solidFill>
                <a:latin typeface="Times New Roman"/>
                <a:ea typeface="Times New Roman"/>
                <a:cs typeface="Times New Roman"/>
                <a:sym typeface="Times New Roman"/>
              </a:rPr>
              <a:t>entity\shipping\DeliveryInfo.java</a:t>
            </a:r>
            <a:r>
              <a:rPr lang="en-US" dirty="0">
                <a:solidFill>
                  <a:srgbClr val="000000"/>
                </a:solidFill>
                <a:latin typeface="Times New Roman"/>
                <a:ea typeface="Times New Roman"/>
                <a:cs typeface="Times New Roman"/>
                <a:sym typeface="Times New Roman"/>
              </a:rPr>
              <a:t>,</a:t>
            </a:r>
            <a:r>
              <a:rPr lang="vi-VN" dirty="0">
                <a:solidFill>
                  <a:srgbClr val="000000"/>
                </a:solidFill>
                <a:latin typeface="Times New Roman"/>
                <a:ea typeface="Times New Roman"/>
                <a:cs typeface="Times New Roman"/>
                <a:sym typeface="Times New Roman"/>
              </a:rPr>
              <a:t> phương thức calculateShippingFee(Order order) truyền tham số order vào nhưng hiện tại phương thức này không sử dụng đến</a:t>
            </a:r>
          </a:p>
          <a:p>
            <a:pPr marL="457200" lvl="0" indent="-304800" algn="l" rtl="0">
              <a:lnSpc>
                <a:spcPct val="100000"/>
              </a:lnSpc>
              <a:spcBef>
                <a:spcPts val="600"/>
              </a:spcBef>
              <a:spcAft>
                <a:spcPts val="0"/>
              </a:spcAft>
              <a:buClr>
                <a:srgbClr val="000000"/>
              </a:buClr>
              <a:buSzPts val="1200"/>
              <a:buFont typeface="Wingdings" panose="05000000000000000000" pitchFamily="2" charset="2"/>
              <a:buChar char="q"/>
            </a:pPr>
            <a:r>
              <a:rPr lang="vi-VN" dirty="0">
                <a:solidFill>
                  <a:srgbClr val="000000"/>
                </a:solidFill>
                <a:latin typeface="Times New Roman"/>
                <a:ea typeface="Times New Roman"/>
                <a:cs typeface="Times New Roman"/>
                <a:sym typeface="Times New Roman"/>
              </a:rPr>
              <a:t>controller\PlaceOrderController.java</a:t>
            </a:r>
            <a:r>
              <a:rPr lang="en-US" dirty="0">
                <a:solidFill>
                  <a:srgbClr val="000000"/>
                </a:solidFill>
                <a:latin typeface="Times New Roman"/>
                <a:ea typeface="Times New Roman"/>
                <a:cs typeface="Times New Roman"/>
                <a:sym typeface="Times New Roman"/>
              </a:rPr>
              <a:t>,</a:t>
            </a:r>
            <a:r>
              <a:rPr lang="vi-VN" dirty="0">
                <a:solidFill>
                  <a:srgbClr val="000000"/>
                </a:solidFill>
                <a:latin typeface="Times New Roman"/>
                <a:ea typeface="Times New Roman"/>
                <a:cs typeface="Times New Roman"/>
                <a:sym typeface="Times New Roman"/>
              </a:rPr>
              <a:t> phương thức validateDeliveryInfo(HashMap&lt;String, String&gt; info) có tham số info có nhiều trường thuộc tính khác không dùng như address, instructions nhưng vẫn truyền cả cấu trúc vào</a:t>
            </a:r>
          </a:p>
          <a:p>
            <a:pPr marL="457200" lvl="0" indent="-304800" algn="l" rtl="0">
              <a:lnSpc>
                <a:spcPct val="100000"/>
              </a:lnSpc>
              <a:spcBef>
                <a:spcPts val="600"/>
              </a:spcBef>
              <a:spcAft>
                <a:spcPts val="0"/>
              </a:spcAft>
              <a:buClr>
                <a:srgbClr val="000000"/>
              </a:buClr>
              <a:buSzPts val="1200"/>
              <a:buFont typeface="Wingdings" panose="05000000000000000000" pitchFamily="2" charset="2"/>
              <a:buChar char="q"/>
            </a:pPr>
            <a:r>
              <a:rPr lang="en-US" b="0" i="0" u="none" strike="noStrike" dirty="0">
                <a:solidFill>
                  <a:srgbClr val="000000"/>
                </a:solidFill>
                <a:effectLst/>
                <a:latin typeface="Times New Roman" panose="02020603050405020304" pitchFamily="18" charset="0"/>
              </a:rPr>
              <a:t>subsystem\interbank\InterbankSubsystemController.java, </a:t>
            </a:r>
            <a:r>
              <a:rPr lang="en-US" b="0" i="0" u="none" strike="noStrike" dirty="0" err="1">
                <a:solidFill>
                  <a:srgbClr val="000000"/>
                </a:solidFill>
                <a:effectLst/>
                <a:latin typeface="Times New Roman" panose="02020603050405020304" pitchFamily="18" charset="0"/>
              </a:rPr>
              <a:t>Phương</a:t>
            </a:r>
            <a:r>
              <a:rPr lang="en-US" b="0" i="0" u="none" strike="noStrike" dirty="0">
                <a:solidFill>
                  <a:srgbClr val="000000"/>
                </a:solidFill>
                <a:effectLst/>
                <a:latin typeface="Times New Roman" panose="02020603050405020304" pitchFamily="18" charset="0"/>
              </a:rPr>
              <a:t> </a:t>
            </a:r>
            <a:r>
              <a:rPr lang="en-US" b="0" i="0" u="none" strike="noStrike" dirty="0" err="1">
                <a:solidFill>
                  <a:srgbClr val="000000"/>
                </a:solidFill>
                <a:effectLst/>
                <a:latin typeface="Times New Roman" panose="02020603050405020304" pitchFamily="18" charset="0"/>
              </a:rPr>
              <a:t>thức</a:t>
            </a:r>
            <a:r>
              <a:rPr lang="en-US" b="0" i="0" u="none" strike="noStrike" dirty="0">
                <a:solidFill>
                  <a:srgbClr val="000000"/>
                </a:solidFill>
                <a:effectLst/>
                <a:latin typeface="Times New Roman" panose="02020603050405020304" pitchFamily="18" charset="0"/>
              </a:rPr>
              <a:t> refund(</a:t>
            </a:r>
            <a:r>
              <a:rPr lang="en-US" b="0" i="0" u="none" strike="noStrike" dirty="0" err="1">
                <a:solidFill>
                  <a:srgbClr val="000000"/>
                </a:solidFill>
                <a:effectLst/>
                <a:latin typeface="Times New Roman" panose="02020603050405020304" pitchFamily="18" charset="0"/>
              </a:rPr>
              <a:t>CreditCard</a:t>
            </a:r>
            <a:r>
              <a:rPr lang="en-US" b="0" i="0" u="none" strike="noStrike" dirty="0">
                <a:solidFill>
                  <a:srgbClr val="000000"/>
                </a:solidFill>
                <a:effectLst/>
                <a:latin typeface="Times New Roman" panose="02020603050405020304" pitchFamily="18" charset="0"/>
              </a:rPr>
              <a:t> card, int amount, String contents)m </a:t>
            </a:r>
            <a:r>
              <a:rPr lang="vi-VN" b="0" i="0" u="none" strike="noStrike" dirty="0">
                <a:solidFill>
                  <a:srgbClr val="000000"/>
                </a:solidFill>
                <a:effectLst/>
                <a:latin typeface="Times New Roman" panose="02020603050405020304" pitchFamily="18" charset="0"/>
              </a:rPr>
              <a:t>ặc dù truyền các tham số như mô tả nhưng không dùng, chỉ trả về giá trị null</a:t>
            </a:r>
            <a:endParaRPr lang="en-US" b="0" i="0" u="none" strike="noStrike" dirty="0">
              <a:solidFill>
                <a:srgbClr val="000000"/>
              </a:solidFill>
              <a:effectLst/>
              <a:latin typeface="Times New Roman" panose="02020603050405020304" pitchFamily="18" charset="0"/>
            </a:endParaRPr>
          </a:p>
          <a:p>
            <a:pPr marL="457200" lvl="0" indent="-304800" algn="l" rtl="0">
              <a:lnSpc>
                <a:spcPct val="100000"/>
              </a:lnSpc>
              <a:spcBef>
                <a:spcPts val="600"/>
              </a:spcBef>
              <a:spcAft>
                <a:spcPts val="0"/>
              </a:spcAft>
              <a:buClr>
                <a:srgbClr val="000000"/>
              </a:buClr>
              <a:buSzPts val="1200"/>
              <a:buFont typeface="Wingdings" panose="05000000000000000000" pitchFamily="2" charset="2"/>
              <a:buChar char="q"/>
            </a:pPr>
            <a:r>
              <a:rPr lang="en-US" sz="1800" b="0" i="0" u="none" strike="noStrike" dirty="0">
                <a:solidFill>
                  <a:srgbClr val="000000"/>
                </a:solidFill>
                <a:effectLst/>
                <a:latin typeface="Times New Roman" panose="02020603050405020304" pitchFamily="18" charset="0"/>
              </a:rPr>
              <a:t>views\screen\invoice\InvoiceScreenHandler.java</a:t>
            </a:r>
            <a:r>
              <a:rPr lang="en-US" sz="1800" dirty="0">
                <a:solidFill>
                  <a:srgbClr val="000000"/>
                </a:solidFill>
                <a:latin typeface="Times New Roman" panose="02020603050405020304" pitchFamily="18" charset="0"/>
              </a:rPr>
              <a:t>, </a:t>
            </a:r>
            <a:r>
              <a:rPr lang="vi-VN" sz="1800" b="0" i="0" u="none" strike="noStrike" dirty="0">
                <a:solidFill>
                  <a:srgbClr val="000000"/>
                </a:solidFill>
                <a:effectLst/>
                <a:latin typeface="Times New Roman" panose="02020603050405020304" pitchFamily="18" charset="0"/>
              </a:rPr>
              <a:t>Phương thức setupData(invoice) được gọi trong InvoiceScreenHandler(Stage stage, String screenPath, Invoice invoice)</a:t>
            </a:r>
            <a:r>
              <a:rPr lang="en-US" sz="1800" b="0" i="0" u="none" strike="noStrike" dirty="0">
                <a:solidFill>
                  <a:srgbClr val="000000"/>
                </a:solidFill>
                <a:effectLst/>
                <a:latin typeface="Times New Roman" panose="02020603050405020304" pitchFamily="18" charset="0"/>
              </a:rPr>
              <a:t>, </a:t>
            </a:r>
            <a:r>
              <a:rPr lang="vi-VN" sz="1800" b="0" i="0" u="none" strike="noStrike" dirty="0">
                <a:solidFill>
                  <a:srgbClr val="000000"/>
                </a:solidFill>
                <a:effectLst/>
                <a:latin typeface="Times New Roman" panose="02020603050405020304" pitchFamily="18" charset="0"/>
              </a:rPr>
              <a:t>truyền vào invoice nhưng chỉ dùng invoice.order, không dùng invoice.amount</a:t>
            </a:r>
            <a:endParaRPr lang="en-US" b="0" i="0" u="none" strike="noStrike" dirty="0">
              <a:solidFill>
                <a:srgbClr val="000000"/>
              </a:solidFill>
              <a:effectLst/>
              <a:latin typeface="Times New Roman" panose="02020603050405020304" pitchFamily="18" charset="0"/>
            </a:endParaRPr>
          </a:p>
          <a:p>
            <a:pPr marL="457200" lvl="0" indent="-304800" algn="l" rtl="0">
              <a:lnSpc>
                <a:spcPct val="100000"/>
              </a:lnSpc>
              <a:spcBef>
                <a:spcPts val="600"/>
              </a:spcBef>
              <a:spcAft>
                <a:spcPts val="0"/>
              </a:spcAft>
              <a:buClr>
                <a:srgbClr val="000000"/>
              </a:buClr>
              <a:buSzPts val="1200"/>
              <a:buFont typeface="Wingdings" panose="05000000000000000000" pitchFamily="2" charset="2"/>
              <a:buChar char="q"/>
            </a:pPr>
            <a:endParaRPr lang="vi-VN" b="1" dirty="0"/>
          </a:p>
        </p:txBody>
      </p:sp>
    </p:spTree>
    <p:extLst>
      <p:ext uri="{BB962C8B-B14F-4D97-AF65-F5344CB8AC3E}">
        <p14:creationId xmlns:p14="http://schemas.microsoft.com/office/powerpoint/2010/main" val="386582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5"/>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74" name="Google Shape;174;p35"/>
          <p:cNvSpPr txBox="1">
            <a:spLocks noGrp="1"/>
          </p:cNvSpPr>
          <p:nvPr>
            <p:ph type="body" idx="1"/>
          </p:nvPr>
        </p:nvSpPr>
        <p:spPr>
          <a:xfrm>
            <a:off x="277470" y="640370"/>
            <a:ext cx="8477910" cy="4299598"/>
          </a:xfrm>
          <a:prstGeom prst="rect">
            <a:avLst/>
          </a:prstGeom>
        </p:spPr>
        <p:txBody>
          <a:bodyPr spcFirstLastPara="1" wrap="square" lIns="91425" tIns="45700" rIns="91425" bIns="45700" anchor="t" anchorCtr="0">
            <a:spAutoFit/>
          </a:bodyPr>
          <a:lstStyle/>
          <a:p>
            <a:pPr marL="0" lvl="0" indent="0" algn="l" rtl="0">
              <a:spcBef>
                <a:spcPts val="1000"/>
              </a:spcBef>
              <a:spcAft>
                <a:spcPts val="0"/>
              </a:spcAft>
              <a:buNone/>
            </a:pPr>
            <a:r>
              <a:rPr lang="vi" sz="2200" b="1" dirty="0"/>
              <a:t>3.2. Đánh giá mức độ cohesion</a:t>
            </a:r>
            <a:endParaRPr sz="2200" b="1" dirty="0"/>
          </a:p>
          <a:p>
            <a:pPr marL="457200" lvl="0" indent="-330200" algn="l" rtl="0">
              <a:spcBef>
                <a:spcPts val="1000"/>
              </a:spcBef>
              <a:spcAft>
                <a:spcPts val="0"/>
              </a:spcAft>
              <a:buSzPts val="1600"/>
              <a:buFont typeface="Times New Roman"/>
              <a:buChar char="●"/>
            </a:pPr>
            <a:r>
              <a:rPr lang="vi" b="1" dirty="0">
                <a:ea typeface="Times New Roman"/>
                <a:cs typeface="Times New Roman"/>
                <a:sym typeface="Times New Roman"/>
              </a:rPr>
              <a:t>Coincidental Cohesion</a:t>
            </a:r>
            <a:endParaRPr b="1" dirty="0">
              <a:ea typeface="Times New Roman"/>
              <a:cs typeface="Times New Roman"/>
              <a:sym typeface="Times New Roman"/>
            </a:endParaRPr>
          </a:p>
          <a:p>
            <a:pPr marL="457200" lvl="0" indent="-311150" algn="l" rtl="0">
              <a:lnSpc>
                <a:spcPct val="120000"/>
              </a:lnSpc>
              <a:spcBef>
                <a:spcPts val="0"/>
              </a:spcBef>
              <a:spcAft>
                <a:spcPts val="0"/>
              </a:spcAft>
              <a:buSzPts val="1300"/>
              <a:buFont typeface="Wingdings" panose="05000000000000000000" pitchFamily="2" charset="2"/>
              <a:buChar char="q"/>
            </a:pPr>
            <a:r>
              <a:rPr lang="vi" dirty="0">
                <a:ea typeface="Times New Roman"/>
                <a:cs typeface="Times New Roman"/>
                <a:sym typeface="Times New Roman"/>
              </a:rPr>
              <a:t>Trong lớp \utils\Utils.java , </a:t>
            </a:r>
            <a:r>
              <a:rPr lang="vi" dirty="0">
                <a:solidFill>
                  <a:srgbClr val="000000"/>
                </a:solidFill>
                <a:ea typeface="Times New Roman"/>
                <a:cs typeface="Times New Roman"/>
                <a:sym typeface="Times New Roman"/>
              </a:rPr>
              <a:t>Gồm 2 biến DATE_FORMATTER và Logger không hề liên quan gì đến nhau</a:t>
            </a:r>
            <a:endParaRPr dirty="0">
              <a:solidFill>
                <a:srgbClr val="000000"/>
              </a:solidFill>
              <a:ea typeface="Times New Roman"/>
              <a:cs typeface="Times New Roman"/>
              <a:sym typeface="Times New Roman"/>
            </a:endParaRPr>
          </a:p>
          <a:p>
            <a:pPr marL="457200" lvl="0" indent="-311150" algn="l" rtl="0">
              <a:lnSpc>
                <a:spcPct val="120000"/>
              </a:lnSpc>
              <a:spcBef>
                <a:spcPts val="0"/>
              </a:spcBef>
              <a:spcAft>
                <a:spcPts val="0"/>
              </a:spcAft>
              <a:buSzPts val="1300"/>
              <a:buFont typeface="Wingdings" panose="05000000000000000000" pitchFamily="2" charset="2"/>
              <a:buChar char="q"/>
            </a:pPr>
            <a:r>
              <a:rPr lang="vi" dirty="0">
                <a:ea typeface="Times New Roman"/>
                <a:cs typeface="Times New Roman"/>
                <a:sym typeface="Times New Roman"/>
              </a:rPr>
              <a:t>Tương tự có getToday() trong\subsystem\interbank\InterbankPayloadConverter.java không hề liên quan đến nhiệm vụ chính của nó là xử lý việc thanh toán qua ngân hàng</a:t>
            </a:r>
            <a:endParaRPr dirty="0">
              <a:ea typeface="Times New Roman"/>
              <a:cs typeface="Times New Roman"/>
              <a:sym typeface="Times New Roman"/>
            </a:endParaRPr>
          </a:p>
          <a:p>
            <a:pPr marL="457200" lvl="0" indent="-330200" algn="l" rtl="0">
              <a:lnSpc>
                <a:spcPct val="120000"/>
              </a:lnSpc>
              <a:spcBef>
                <a:spcPts val="0"/>
              </a:spcBef>
              <a:spcAft>
                <a:spcPts val="0"/>
              </a:spcAft>
              <a:buSzPts val="1600"/>
              <a:buFont typeface="Times New Roman"/>
              <a:buChar char="●"/>
            </a:pPr>
            <a:r>
              <a:rPr lang="vi" b="1" dirty="0">
                <a:ea typeface="Times New Roman"/>
                <a:cs typeface="Times New Roman"/>
                <a:sym typeface="Times New Roman"/>
              </a:rPr>
              <a:t>Logical Cohesion</a:t>
            </a:r>
            <a:endParaRPr b="1" dirty="0">
              <a:ea typeface="Times New Roman"/>
              <a:cs typeface="Times New Roman"/>
              <a:sym typeface="Times New Roman"/>
            </a:endParaRPr>
          </a:p>
          <a:p>
            <a:pPr marL="457200" lvl="0" indent="-304800" algn="l" rtl="0">
              <a:lnSpc>
                <a:spcPct val="120000"/>
              </a:lnSpc>
              <a:spcBef>
                <a:spcPts val="0"/>
              </a:spcBef>
              <a:spcAft>
                <a:spcPts val="0"/>
              </a:spcAft>
              <a:buSzPts val="1200"/>
              <a:buFont typeface="Wingdings" panose="05000000000000000000" pitchFamily="2" charset="2"/>
              <a:buChar char="q"/>
            </a:pPr>
            <a:r>
              <a:rPr lang="vi" dirty="0">
                <a:ea typeface="Times New Roman"/>
                <a:cs typeface="Times New Roman"/>
                <a:sym typeface="Times New Roman"/>
              </a:rPr>
              <a:t>Trong </a:t>
            </a:r>
            <a:r>
              <a:rPr lang="vi" dirty="0">
                <a:solidFill>
                  <a:srgbClr val="000000"/>
                </a:solidFill>
                <a:ea typeface="Times New Roman"/>
                <a:cs typeface="Times New Roman"/>
                <a:sym typeface="Times New Roman"/>
              </a:rPr>
              <a:t>\views\screen\popup\PopupScreen.java </a:t>
            </a:r>
            <a:r>
              <a:rPr lang="vi" dirty="0">
                <a:ea typeface="Times New Roman"/>
                <a:cs typeface="Times New Roman"/>
                <a:sym typeface="Times New Roman"/>
              </a:rPr>
              <a:t>các phương thức popup(), success(), error(), loading() không hề có sự liên quan đến nhau về logic xử lý, chúng chỉ cùng mục đích là hiển thị thông tin lên 1 pop up nào đó</a:t>
            </a:r>
            <a:endParaRPr sz="2200" b="1" dirty="0"/>
          </a:p>
          <a:p>
            <a:pPr marL="0" lvl="0" indent="0" algn="l" rtl="0">
              <a:spcBef>
                <a:spcPts val="1000"/>
              </a:spcBef>
              <a:spcAft>
                <a:spcPts val="0"/>
              </a:spcAft>
              <a:buClr>
                <a:srgbClr val="000000"/>
              </a:buClr>
              <a:buSzPts val="1100"/>
              <a:buFont typeface="Arial"/>
              <a:buNone/>
            </a:pPr>
            <a:endParaRPr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5"/>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74" name="Google Shape;174;p35"/>
          <p:cNvSpPr txBox="1">
            <a:spLocks noGrp="1"/>
          </p:cNvSpPr>
          <p:nvPr>
            <p:ph type="body" idx="1"/>
          </p:nvPr>
        </p:nvSpPr>
        <p:spPr>
          <a:xfrm>
            <a:off x="234900" y="747050"/>
            <a:ext cx="8674200" cy="6100091"/>
          </a:xfrm>
          <a:prstGeom prst="rect">
            <a:avLst/>
          </a:prstGeom>
        </p:spPr>
        <p:txBody>
          <a:bodyPr spcFirstLastPara="1" wrap="square" lIns="91425" tIns="45700" rIns="91425" bIns="45700" anchor="t" anchorCtr="0">
            <a:spAutoFit/>
          </a:bodyPr>
          <a:lstStyle/>
          <a:p>
            <a:pPr marL="0" lvl="0" indent="0" algn="l" rtl="0">
              <a:spcBef>
                <a:spcPts val="1000"/>
              </a:spcBef>
              <a:spcAft>
                <a:spcPts val="0"/>
              </a:spcAft>
              <a:buNone/>
            </a:pPr>
            <a:r>
              <a:rPr lang="vi" sz="2200" b="1" dirty="0"/>
              <a:t>3.2. Đánh giá mức độ cohesion</a:t>
            </a:r>
            <a:endParaRPr sz="2200" dirty="0">
              <a:ea typeface="Times New Roman"/>
              <a:cs typeface="Times New Roman"/>
              <a:sym typeface="Times New Roman"/>
            </a:endParaRPr>
          </a:p>
          <a:p>
            <a:pPr marL="457200" lvl="0" indent="-330200" algn="l" rtl="0">
              <a:lnSpc>
                <a:spcPct val="120000"/>
              </a:lnSpc>
              <a:spcBef>
                <a:spcPts val="0"/>
              </a:spcBef>
              <a:spcAft>
                <a:spcPts val="0"/>
              </a:spcAft>
              <a:buSzPts val="1600"/>
              <a:buFont typeface="Times New Roman"/>
              <a:buChar char="●"/>
            </a:pPr>
            <a:r>
              <a:rPr lang="vi" b="1" dirty="0">
                <a:ea typeface="Times New Roman"/>
                <a:cs typeface="Times New Roman"/>
                <a:sym typeface="Times New Roman"/>
              </a:rPr>
              <a:t>Temporal Cohesion</a:t>
            </a:r>
            <a:endParaRPr b="1" dirty="0">
              <a:ea typeface="Times New Roman"/>
              <a:cs typeface="Times New Roman"/>
              <a:sym typeface="Times New Roman"/>
            </a:endParaRPr>
          </a:p>
          <a:p>
            <a:pPr marL="457200" lvl="0" indent="-304800" algn="l" rtl="0">
              <a:lnSpc>
                <a:spcPct val="120000"/>
              </a:lnSpc>
              <a:spcBef>
                <a:spcPts val="0"/>
              </a:spcBef>
              <a:spcAft>
                <a:spcPts val="0"/>
              </a:spcAft>
              <a:buSzPts val="1200"/>
              <a:buFont typeface="Wingdings" panose="05000000000000000000" pitchFamily="2" charset="2"/>
              <a:buChar char="q"/>
            </a:pPr>
            <a:r>
              <a:rPr lang="vi" dirty="0">
                <a:ea typeface="Times New Roman"/>
                <a:cs typeface="Times New Roman"/>
                <a:sym typeface="Times New Roman"/>
              </a:rPr>
              <a:t>Các hàm setUpData() setUpFunctional() cùng thực hiện nhiệm vụ tại thời điểm khởi tạo các màn ScreenHandler</a:t>
            </a:r>
            <a:endParaRPr dirty="0">
              <a:ea typeface="Times New Roman"/>
              <a:cs typeface="Times New Roman"/>
              <a:sym typeface="Times New Roman"/>
            </a:endParaRPr>
          </a:p>
          <a:p>
            <a:pPr marL="457200" lvl="0" indent="-330200" algn="l" rtl="0">
              <a:lnSpc>
                <a:spcPct val="120000"/>
              </a:lnSpc>
              <a:spcBef>
                <a:spcPts val="0"/>
              </a:spcBef>
              <a:spcAft>
                <a:spcPts val="0"/>
              </a:spcAft>
              <a:buSzPts val="1600"/>
              <a:buFont typeface="Times New Roman"/>
              <a:buChar char="●"/>
            </a:pPr>
            <a:r>
              <a:rPr lang="vi" b="1" dirty="0">
                <a:ea typeface="Times New Roman"/>
                <a:cs typeface="Times New Roman"/>
                <a:sym typeface="Times New Roman"/>
              </a:rPr>
              <a:t>Procedural Cohesion</a:t>
            </a:r>
            <a:endParaRPr b="1" dirty="0">
              <a:ea typeface="Times New Roman"/>
              <a:cs typeface="Times New Roman"/>
              <a:sym typeface="Times New Roman"/>
            </a:endParaRPr>
          </a:p>
          <a:p>
            <a:pPr marL="457200" lvl="0" indent="-304800" algn="l" rtl="0">
              <a:lnSpc>
                <a:spcPct val="120000"/>
              </a:lnSpc>
              <a:spcBef>
                <a:spcPts val="0"/>
              </a:spcBef>
              <a:spcAft>
                <a:spcPts val="0"/>
              </a:spcAft>
              <a:buSzPts val="1200"/>
              <a:buFont typeface="Wingdings" panose="05000000000000000000" pitchFamily="2" charset="2"/>
              <a:buChar char="q"/>
            </a:pPr>
            <a:r>
              <a:rPr lang="vi" dirty="0">
                <a:ea typeface="Times New Roman"/>
                <a:cs typeface="Times New Roman"/>
                <a:sym typeface="Times New Roman"/>
              </a:rPr>
              <a:t>Có các method placeOrder(), createOrder(), processDeliveryInfo() và các method validate, createInvoice() thực hiện theo quy trình xử lý khi đặt hàng</a:t>
            </a:r>
            <a:endParaRPr b="1" dirty="0">
              <a:ea typeface="Times New Roman"/>
              <a:cs typeface="Times New Roman"/>
              <a:sym typeface="Times New Roman"/>
            </a:endParaRPr>
          </a:p>
          <a:p>
            <a:pPr marL="457200" lvl="0" indent="-304800" algn="l" rtl="0">
              <a:lnSpc>
                <a:spcPct val="120000"/>
              </a:lnSpc>
              <a:spcBef>
                <a:spcPts val="0"/>
              </a:spcBef>
              <a:spcAft>
                <a:spcPts val="0"/>
              </a:spcAft>
              <a:buSzPts val="1200"/>
              <a:buFont typeface="Times New Roman"/>
              <a:buChar char="●"/>
            </a:pPr>
            <a:r>
              <a:rPr lang="vi" b="1" dirty="0">
                <a:ea typeface="Times New Roman"/>
                <a:cs typeface="Times New Roman"/>
                <a:sym typeface="Times New Roman"/>
              </a:rPr>
              <a:t>Communicational Cohesion</a:t>
            </a:r>
            <a:endParaRPr b="1" dirty="0">
              <a:ea typeface="Times New Roman"/>
              <a:cs typeface="Times New Roman"/>
              <a:sym typeface="Times New Roman"/>
            </a:endParaRPr>
          </a:p>
          <a:p>
            <a:pPr marL="457200" lvl="0" indent="-304800" algn="l" rtl="0">
              <a:lnSpc>
                <a:spcPct val="120000"/>
              </a:lnSpc>
              <a:spcBef>
                <a:spcPts val="0"/>
              </a:spcBef>
              <a:spcAft>
                <a:spcPts val="0"/>
              </a:spcAft>
              <a:buSzPts val="1200"/>
              <a:buFont typeface="Wingdings" panose="05000000000000000000" pitchFamily="2" charset="2"/>
              <a:buChar char="q"/>
            </a:pPr>
            <a:r>
              <a:rPr lang="vi" dirty="0">
                <a:ea typeface="Times New Roman"/>
                <a:cs typeface="Times New Roman"/>
                <a:sym typeface="Times New Roman"/>
              </a:rPr>
              <a:t>Các phương thức getMainUser(), login(), logout() đều làm việc trên dữ liệu người dùng được lưu ở lớp vì lý do cùng làm việc trên dữ liệu về thông tin mainUser, cartInstance, expiredTime của lớp SessionInformaiton, do đó vi phạm Communicational Cohesion</a:t>
            </a:r>
            <a:endParaRPr b="1" dirty="0">
              <a:ea typeface="Times New Roman"/>
              <a:cs typeface="Times New Roman"/>
              <a:sym typeface="Times New Roman"/>
            </a:endParaRPr>
          </a:p>
          <a:p>
            <a:pPr marL="457200" lvl="0" indent="0" algn="l" rtl="0">
              <a:lnSpc>
                <a:spcPct val="120000"/>
              </a:lnSpc>
              <a:spcBef>
                <a:spcPts val="600"/>
              </a:spcBef>
              <a:spcAft>
                <a:spcPts val="0"/>
              </a:spcAft>
              <a:buNone/>
            </a:pPr>
            <a:endParaRPr sz="1200" dirty="0">
              <a:ea typeface="Times New Roman"/>
              <a:cs typeface="Times New Roman"/>
              <a:sym typeface="Times New Roman"/>
            </a:endParaRPr>
          </a:p>
          <a:p>
            <a:pPr marL="457200" lvl="0" indent="0" algn="l" rtl="0">
              <a:lnSpc>
                <a:spcPct val="120000"/>
              </a:lnSpc>
              <a:spcBef>
                <a:spcPts val="600"/>
              </a:spcBef>
              <a:spcAft>
                <a:spcPts val="0"/>
              </a:spcAft>
              <a:buNone/>
            </a:pPr>
            <a:endParaRPr sz="1200" dirty="0">
              <a:ea typeface="Times New Roman"/>
              <a:cs typeface="Times New Roman"/>
              <a:sym typeface="Times New Roman"/>
            </a:endParaRPr>
          </a:p>
          <a:p>
            <a:pPr marL="457200" lvl="0" indent="0" algn="l" rtl="0">
              <a:lnSpc>
                <a:spcPct val="120000"/>
              </a:lnSpc>
              <a:spcBef>
                <a:spcPts val="600"/>
              </a:spcBef>
              <a:spcAft>
                <a:spcPts val="0"/>
              </a:spcAft>
              <a:buNone/>
            </a:pPr>
            <a:endParaRPr sz="2200" b="1" dirty="0"/>
          </a:p>
          <a:p>
            <a:pPr marL="0" lvl="0" indent="0" algn="l" rtl="0">
              <a:spcBef>
                <a:spcPts val="1000"/>
              </a:spcBef>
              <a:spcAft>
                <a:spcPts val="0"/>
              </a:spcAft>
              <a:buNone/>
            </a:pPr>
            <a:endParaRPr sz="2200" b="1" dirty="0"/>
          </a:p>
          <a:p>
            <a:pPr marL="0" lvl="0" indent="0" algn="l" rtl="0">
              <a:spcBef>
                <a:spcPts val="1000"/>
              </a:spcBef>
              <a:spcAft>
                <a:spcPts val="0"/>
              </a:spcAft>
              <a:buClr>
                <a:srgbClr val="000000"/>
              </a:buClr>
              <a:buSzPts val="1100"/>
              <a:buFont typeface="Arial"/>
              <a:buNone/>
            </a:pPr>
            <a:endParaRPr sz="2000" b="1" dirty="0"/>
          </a:p>
        </p:txBody>
      </p:sp>
    </p:spTree>
    <p:extLst>
      <p:ext uri="{BB962C8B-B14F-4D97-AF65-F5344CB8AC3E}">
        <p14:creationId xmlns:p14="http://schemas.microsoft.com/office/powerpoint/2010/main" val="1837480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80" name="Google Shape;180;p36"/>
          <p:cNvSpPr txBox="1">
            <a:spLocks noGrp="1"/>
          </p:cNvSpPr>
          <p:nvPr>
            <p:ph type="body" idx="1"/>
          </p:nvPr>
        </p:nvSpPr>
        <p:spPr>
          <a:xfrm>
            <a:off x="293050" y="747051"/>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dirty="0"/>
              <a:t>3.3. Đánh giá việc tuân theo SOLID </a:t>
            </a:r>
            <a:endParaRPr sz="2200" b="1" dirty="0"/>
          </a:p>
          <a:p>
            <a:pPr marL="457200" lvl="0" indent="-330200" algn="l" rtl="0">
              <a:lnSpc>
                <a:spcPct val="120000"/>
              </a:lnSpc>
              <a:spcBef>
                <a:spcPts val="600"/>
              </a:spcBef>
              <a:spcAft>
                <a:spcPts val="0"/>
              </a:spcAft>
              <a:buSzPts val="1600"/>
              <a:buFont typeface="Lato"/>
              <a:buChar char="●"/>
            </a:pPr>
            <a:r>
              <a:rPr lang="vi" b="1" dirty="0"/>
              <a:t>SRP</a:t>
            </a:r>
            <a:endParaRPr b="1" dirty="0"/>
          </a:p>
          <a:p>
            <a:pPr marL="457200" lvl="0" indent="-304800" algn="l" rtl="0">
              <a:lnSpc>
                <a:spcPct val="100000"/>
              </a:lnSpc>
              <a:spcBef>
                <a:spcPts val="0"/>
              </a:spcBef>
              <a:spcAft>
                <a:spcPts val="0"/>
              </a:spcAft>
              <a:buClr>
                <a:srgbClr val="000000"/>
              </a:buClr>
              <a:buSzPts val="1200"/>
              <a:buFont typeface="Wingdings" panose="05000000000000000000" pitchFamily="2" charset="2"/>
              <a:buChar char="q"/>
            </a:pPr>
            <a:r>
              <a:rPr lang="vi" dirty="0">
                <a:solidFill>
                  <a:srgbClr val="000000"/>
                </a:solidFill>
                <a:ea typeface="Times New Roman"/>
                <a:cs typeface="Times New Roman"/>
                <a:sym typeface="Times New Roman"/>
              </a:rPr>
              <a:t>Trong \controller\PlaceOrderController.java có các method placeOrder(), createOrder(), createInvoice(), processDeliveryInfo() và các method validate, createInvoice() vừa xử lý, xác thực cho nhiệm vụ đặt hàng, vừa xử lý và xác thực cho delivery info</a:t>
            </a:r>
            <a:r>
              <a:rPr lang="en-US" dirty="0">
                <a:solidFill>
                  <a:srgbClr val="000000"/>
                </a:solidFill>
                <a:ea typeface="Times New Roman"/>
                <a:cs typeface="Times New Roman"/>
                <a:sym typeface="Times New Roman"/>
              </a:rPr>
              <a:t> </a:t>
            </a:r>
            <a:r>
              <a:rPr lang="vi" dirty="0">
                <a:solidFill>
                  <a:srgbClr val="000000"/>
                </a:solidFill>
                <a:ea typeface="Times New Roman"/>
                <a:cs typeface="Times New Roman"/>
                <a:sym typeface="Times New Roman"/>
              </a:rPr>
              <a:t>=&gt; có nhiều hơn 1 lý do để thay đổi mã nguồn. Giải pháp là tách các nhiệm vụ liên quan đến xác thực qua một lớp khác.</a:t>
            </a:r>
            <a:endParaRPr dirty="0">
              <a:solidFill>
                <a:srgbClr val="000000"/>
              </a:solidFill>
              <a:ea typeface="Times New Roman"/>
              <a:cs typeface="Times New Roman"/>
              <a:sym typeface="Times New Roman"/>
            </a:endParaRPr>
          </a:p>
          <a:p>
            <a:pPr marL="457200" lvl="0" indent="-304800" algn="l" rtl="0">
              <a:lnSpc>
                <a:spcPct val="100000"/>
              </a:lnSpc>
              <a:spcBef>
                <a:spcPts val="600"/>
              </a:spcBef>
              <a:spcAft>
                <a:spcPts val="0"/>
              </a:spcAft>
              <a:buClr>
                <a:srgbClr val="000000"/>
              </a:buClr>
              <a:buSzPts val="1200"/>
              <a:buFont typeface="Wingdings" panose="05000000000000000000" pitchFamily="2" charset="2"/>
              <a:buChar char="q"/>
            </a:pPr>
            <a:r>
              <a:rPr lang="vi" dirty="0">
                <a:solidFill>
                  <a:srgbClr val="000000"/>
                </a:solidFill>
                <a:ea typeface="Times New Roman"/>
                <a:cs typeface="Times New Roman"/>
                <a:sym typeface="Times New Roman"/>
              </a:rPr>
              <a:t>Trong \controller\AuthenticationController.java có nhiều hơn 1 vai trò (cụ thể là hàm băm md5) class có nhiệm vụ xử lý logic các yêu cầu authenticate của người dùng, việc sinh mã băm không phải nhiệm vụ của nó. Giả sử sau này muốn thay đổi việc mã hóa password hoặc thay đổi cách xác thực người dùng ⇒ có nhiều hơn 2 lý do để thay đổi.</a:t>
            </a:r>
            <a:endParaRPr dirty="0">
              <a:solidFill>
                <a:srgbClr val="000000"/>
              </a:solidFill>
              <a:ea typeface="Times New Roman"/>
              <a:cs typeface="Times New Roman"/>
              <a:sym typeface="Times New Roman"/>
            </a:endParaRPr>
          </a:p>
          <a:p>
            <a:pPr marL="0" lvl="0" indent="0" algn="l" rtl="0">
              <a:spcBef>
                <a:spcPts val="1000"/>
              </a:spcBef>
              <a:spcAft>
                <a:spcPts val="0"/>
              </a:spcAft>
              <a:buNone/>
            </a:pPr>
            <a:endParaRPr sz="2000" dirty="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80" name="Google Shape;180;p36"/>
          <p:cNvSpPr txBox="1">
            <a:spLocks noGrp="1"/>
          </p:cNvSpPr>
          <p:nvPr>
            <p:ph type="body" idx="1"/>
          </p:nvPr>
        </p:nvSpPr>
        <p:spPr>
          <a:xfrm>
            <a:off x="293050" y="747051"/>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dirty="0"/>
              <a:t>3.3. Đánh giá việc tuân theo SOLID </a:t>
            </a:r>
            <a:endParaRPr sz="2200" b="1" dirty="0"/>
          </a:p>
          <a:p>
            <a:pPr marL="457200" lvl="0" indent="-330200" algn="l" rtl="0">
              <a:lnSpc>
                <a:spcPct val="120000"/>
              </a:lnSpc>
              <a:spcBef>
                <a:spcPts val="600"/>
              </a:spcBef>
              <a:spcAft>
                <a:spcPts val="0"/>
              </a:spcAft>
              <a:buSzPts val="1600"/>
              <a:buFont typeface="Lato"/>
              <a:buChar char="●"/>
            </a:pPr>
            <a:r>
              <a:rPr lang="vi" b="1" dirty="0"/>
              <a:t>SRP</a:t>
            </a:r>
            <a:endParaRPr b="1" dirty="0"/>
          </a:p>
          <a:p>
            <a:pPr marL="457200" lvl="0" indent="-304800" algn="l" rtl="0">
              <a:lnSpc>
                <a:spcPct val="100000"/>
              </a:lnSpc>
              <a:spcBef>
                <a:spcPts val="600"/>
              </a:spcBef>
              <a:spcAft>
                <a:spcPts val="0"/>
              </a:spcAft>
              <a:buSzPts val="1200"/>
              <a:buFont typeface="Wingdings" panose="05000000000000000000" pitchFamily="2" charset="2"/>
              <a:buChar char="q"/>
            </a:pPr>
            <a:r>
              <a:rPr lang="vi" dirty="0">
                <a:solidFill>
                  <a:srgbClr val="000000"/>
                </a:solidFill>
                <a:ea typeface="Times New Roman"/>
                <a:cs typeface="Times New Roman"/>
                <a:sym typeface="Times New Roman"/>
              </a:rPr>
              <a:t>Trong \entity\shipping\DeliveryInfo.java, ngoài các phương thức liên quan đến thông tin vận chuyển, chứa 1 phương thức  để tính toán chi phí vận chuyển là calculateShippingFee() =&gt; class là 1 entity nên việc tinh toán chi phí vận chuyển không phải là nhiệm vụ của nó. </a:t>
            </a:r>
            <a:endParaRPr b="1" dirty="0"/>
          </a:p>
          <a:p>
            <a:pPr marL="0" lvl="0" indent="0" algn="l" rtl="0">
              <a:spcBef>
                <a:spcPts val="1000"/>
              </a:spcBef>
              <a:spcAft>
                <a:spcPts val="0"/>
              </a:spcAft>
              <a:buNone/>
            </a:pPr>
            <a:endParaRPr sz="20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408867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title"/>
          </p:nvPr>
        </p:nvSpPr>
        <p:spPr>
          <a:xfrm>
            <a:off x="205914" y="10051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86" name="Google Shape;186;p37"/>
          <p:cNvSpPr txBox="1">
            <a:spLocks noGrp="1"/>
          </p:cNvSpPr>
          <p:nvPr>
            <p:ph type="body" idx="1"/>
          </p:nvPr>
        </p:nvSpPr>
        <p:spPr>
          <a:xfrm>
            <a:off x="263888" y="788601"/>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vi" sz="2200" b="1" dirty="0"/>
              <a:t>3.3. Đánh giá việc tuân theo SOLID </a:t>
            </a:r>
            <a:endParaRPr sz="2200" b="1" dirty="0"/>
          </a:p>
          <a:p>
            <a:pPr marL="457200" lvl="0" indent="-330200" algn="l" rtl="0">
              <a:lnSpc>
                <a:spcPct val="120000"/>
              </a:lnSpc>
              <a:spcBef>
                <a:spcPts val="600"/>
              </a:spcBef>
              <a:spcAft>
                <a:spcPts val="0"/>
              </a:spcAft>
              <a:buSzPts val="1600"/>
              <a:buFont typeface="Lato"/>
              <a:buChar char="●"/>
            </a:pPr>
            <a:r>
              <a:rPr lang="vi" b="1" dirty="0"/>
              <a:t>OCP</a:t>
            </a:r>
            <a:endParaRPr b="1" dirty="0"/>
          </a:p>
          <a:p>
            <a:pPr marL="457200" lvl="0" indent="-304800" algn="l" rtl="0">
              <a:lnSpc>
                <a:spcPct val="100000"/>
              </a:lnSpc>
              <a:spcBef>
                <a:spcPts val="0"/>
              </a:spcBef>
              <a:spcAft>
                <a:spcPts val="0"/>
              </a:spcAft>
              <a:buClr>
                <a:srgbClr val="000000"/>
              </a:buClr>
              <a:buSzPts val="1200"/>
              <a:buFont typeface="Wingdings" panose="05000000000000000000" pitchFamily="2" charset="2"/>
              <a:buChar char="q"/>
            </a:pPr>
            <a:r>
              <a:rPr lang="vi" dirty="0">
                <a:solidFill>
                  <a:srgbClr val="000000"/>
                </a:solidFill>
              </a:rPr>
              <a:t>Phương thức payOrder() chỉ dành cho Credit Card, sau này có thêm các hình thức thanh toán khác nữa thì phải thay đổi trực tiếp mã nguồn</a:t>
            </a:r>
            <a:endParaRPr dirty="0"/>
          </a:p>
          <a:p>
            <a:pPr marL="457200" lvl="0" indent="-304800" algn="l" rtl="0">
              <a:lnSpc>
                <a:spcPct val="100000"/>
              </a:lnSpc>
              <a:spcBef>
                <a:spcPts val="600"/>
              </a:spcBef>
              <a:spcAft>
                <a:spcPts val="0"/>
              </a:spcAft>
              <a:buSzPts val="1200"/>
              <a:buFont typeface="Wingdings" panose="05000000000000000000" pitchFamily="2" charset="2"/>
              <a:buChar char="q"/>
            </a:pPr>
            <a:r>
              <a:rPr lang="vi" dirty="0"/>
              <a:t>Trong </a:t>
            </a:r>
            <a:r>
              <a:rPr lang="vi" dirty="0">
                <a:solidFill>
                  <a:srgbClr val="000000"/>
                </a:solidFill>
              </a:rPr>
              <a:t>\entity\shipping\DeliveryInfo.java chứa thông tin của delivery và phương thức tính phí ship calculateShippingFee() chỉ tính phí ship theo khoảng cách, sau này nếu thêm hình thức tính phí ship như cân nặng thì phải modify mã nguồn</a:t>
            </a:r>
            <a:endParaRPr dirty="0"/>
          </a:p>
          <a:p>
            <a:pPr marL="457200" lvl="0" indent="-304800" algn="l" rtl="0">
              <a:lnSpc>
                <a:spcPct val="100000"/>
              </a:lnSpc>
              <a:spcBef>
                <a:spcPts val="600"/>
              </a:spcBef>
              <a:spcAft>
                <a:spcPts val="0"/>
              </a:spcAft>
              <a:buSzPts val="1200"/>
              <a:buFont typeface="Wingdings" panose="05000000000000000000" pitchFamily="2" charset="2"/>
              <a:buChar char="q"/>
            </a:pPr>
            <a:r>
              <a:rPr lang="vi" dirty="0"/>
              <a:t>Trong </a:t>
            </a:r>
            <a:r>
              <a:rPr lang="vi" dirty="0">
                <a:solidFill>
                  <a:srgbClr val="000000"/>
                </a:solidFill>
              </a:rPr>
              <a:t>\views\screen\popup\PopupScreen.java chứa các phương thức liên quan đến việc cài đặt và hiển thị Popup. Trong tương lai có thể có thêm nhiều loại Pop up nữa (VD: Warning), nên phải thay đổi mã nguồn trực tiếp (vi phạm close for modify)</a:t>
            </a:r>
            <a:endParaRPr dirty="0">
              <a:solidFill>
                <a:srgbClr val="000000"/>
              </a:solidFill>
            </a:endParaRPr>
          </a:p>
          <a:p>
            <a:pPr marL="0" lvl="0" indent="0" algn="l" rtl="0">
              <a:lnSpc>
                <a:spcPct val="120000"/>
              </a:lnSpc>
              <a:spcBef>
                <a:spcPts val="600"/>
              </a:spcBef>
              <a:spcAft>
                <a:spcPts val="0"/>
              </a:spcAft>
              <a:buNone/>
            </a:pPr>
            <a:endParaRPr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title"/>
          </p:nvPr>
        </p:nvSpPr>
        <p:spPr>
          <a:xfrm>
            <a:off x="205914" y="10051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86" name="Google Shape;186;p37"/>
          <p:cNvSpPr txBox="1">
            <a:spLocks noGrp="1"/>
          </p:cNvSpPr>
          <p:nvPr>
            <p:ph type="body" idx="1"/>
          </p:nvPr>
        </p:nvSpPr>
        <p:spPr>
          <a:xfrm>
            <a:off x="263888" y="788601"/>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vi" sz="2200" b="1" dirty="0"/>
              <a:t>3.3. Đánh giá việc tuân theo SOLID </a:t>
            </a:r>
            <a:endParaRPr sz="2200" b="1" dirty="0"/>
          </a:p>
          <a:p>
            <a:pPr marL="457200" lvl="0" indent="-330200" algn="l" rtl="0">
              <a:lnSpc>
                <a:spcPct val="120000"/>
              </a:lnSpc>
              <a:spcBef>
                <a:spcPts val="0"/>
              </a:spcBef>
              <a:spcAft>
                <a:spcPts val="0"/>
              </a:spcAft>
              <a:buClr>
                <a:srgbClr val="000000"/>
              </a:buClr>
              <a:buSzPts val="1600"/>
              <a:buFont typeface="Lato"/>
              <a:buChar char="●"/>
            </a:pPr>
            <a:r>
              <a:rPr lang="vi" b="1" dirty="0">
                <a:solidFill>
                  <a:srgbClr val="000000"/>
                </a:solidFill>
              </a:rPr>
              <a:t>LSP</a:t>
            </a:r>
            <a:endParaRPr dirty="0">
              <a:solidFill>
                <a:srgbClr val="000000"/>
              </a:solidFill>
            </a:endParaRPr>
          </a:p>
          <a:p>
            <a:pPr marL="457200" lvl="0" indent="-304800" algn="l" rtl="0">
              <a:lnSpc>
                <a:spcPct val="120000"/>
              </a:lnSpc>
              <a:spcBef>
                <a:spcPts val="0"/>
              </a:spcBef>
              <a:spcAft>
                <a:spcPts val="0"/>
              </a:spcAft>
              <a:buClr>
                <a:srgbClr val="000000"/>
              </a:buClr>
              <a:buSzPts val="1200"/>
              <a:buFont typeface="Wingdings" panose="05000000000000000000" pitchFamily="2" charset="2"/>
              <a:buChar char="q"/>
            </a:pPr>
            <a:r>
              <a:rPr lang="vi" dirty="0">
                <a:solidFill>
                  <a:srgbClr val="000000"/>
                </a:solidFill>
              </a:rPr>
              <a:t>Các lớp controller AuthenticationController, HomeController, PaymentController kế thừa BaseController có các phương thức checkMediaInCart(), getListCartMedia()  là không hợp lý vì nó không sử dụng hay liên quan tới việc check và lấy dữ liệu từ giỏ hàng </a:t>
            </a:r>
            <a:endParaRPr dirty="0">
              <a:solidFill>
                <a:srgbClr val="000000"/>
              </a:solidFill>
            </a:endParaRPr>
          </a:p>
          <a:p>
            <a:pPr marL="457200" lvl="0" indent="-304800" algn="l" rtl="0">
              <a:lnSpc>
                <a:spcPct val="120000"/>
              </a:lnSpc>
              <a:spcBef>
                <a:spcPts val="0"/>
              </a:spcBef>
              <a:spcAft>
                <a:spcPts val="0"/>
              </a:spcAft>
              <a:buClr>
                <a:srgbClr val="000000"/>
              </a:buClr>
              <a:buSzPts val="1200"/>
              <a:buFont typeface="Wingdings" panose="05000000000000000000" pitchFamily="2" charset="2"/>
              <a:buChar char="q"/>
            </a:pPr>
            <a:r>
              <a:rPr lang="vi" dirty="0">
                <a:solidFill>
                  <a:srgbClr val="000000"/>
                </a:solidFill>
              </a:rPr>
              <a:t>Trong \views\screen\popup\PopupScreen.java kế thừa BaseScreenHandler không thể sử dụng các phương thức của BaseScreenHandler như getPreviousScreen(), getBController()...</a:t>
            </a:r>
            <a:endParaRPr dirty="0">
              <a:solidFill>
                <a:srgbClr val="000000"/>
              </a:solidFill>
            </a:endParaRPr>
          </a:p>
          <a:p>
            <a:pPr marL="0" lvl="0" indent="0" algn="l" rtl="0">
              <a:lnSpc>
                <a:spcPct val="120000"/>
              </a:lnSpc>
              <a:spcBef>
                <a:spcPts val="600"/>
              </a:spcBef>
              <a:spcAft>
                <a:spcPts val="0"/>
              </a:spcAft>
              <a:buNone/>
            </a:pPr>
            <a:endParaRPr sz="1200" dirty="0"/>
          </a:p>
        </p:txBody>
      </p:sp>
    </p:spTree>
    <p:extLst>
      <p:ext uri="{BB962C8B-B14F-4D97-AF65-F5344CB8AC3E}">
        <p14:creationId xmlns:p14="http://schemas.microsoft.com/office/powerpoint/2010/main" val="2399595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8"/>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92" name="Google Shape;192;p38"/>
          <p:cNvSpPr txBox="1">
            <a:spLocks noGrp="1"/>
          </p:cNvSpPr>
          <p:nvPr>
            <p:ph type="body" idx="1"/>
          </p:nvPr>
        </p:nvSpPr>
        <p:spPr>
          <a:xfrm>
            <a:off x="293050" y="747051"/>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dirty="0"/>
              <a:t>3.3. Đánh giá việc tuân theo SOLID </a:t>
            </a:r>
            <a:endParaRPr sz="2200" b="1" dirty="0"/>
          </a:p>
          <a:p>
            <a:pPr marL="457200" lvl="0" indent="-330200" algn="l" rtl="0">
              <a:lnSpc>
                <a:spcPct val="120000"/>
              </a:lnSpc>
              <a:spcBef>
                <a:spcPts val="600"/>
              </a:spcBef>
              <a:spcAft>
                <a:spcPts val="0"/>
              </a:spcAft>
              <a:buSzPts val="1600"/>
              <a:buFont typeface="Lato"/>
              <a:buChar char="●"/>
            </a:pPr>
            <a:r>
              <a:rPr lang="vi" b="1" dirty="0"/>
              <a:t>DIP</a:t>
            </a:r>
            <a:endParaRPr dirty="0">
              <a:solidFill>
                <a:srgbClr val="000000"/>
              </a:solidFill>
            </a:endParaRPr>
          </a:p>
          <a:p>
            <a:pPr marL="457200" lvl="0" indent="-304800" algn="l" rtl="0">
              <a:lnSpc>
                <a:spcPct val="100000"/>
              </a:lnSpc>
              <a:spcBef>
                <a:spcPts val="600"/>
              </a:spcBef>
              <a:spcAft>
                <a:spcPts val="0"/>
              </a:spcAft>
              <a:buSzPts val="1200"/>
              <a:buFont typeface="Wingdings" panose="05000000000000000000" pitchFamily="2" charset="2"/>
              <a:buChar char="q"/>
            </a:pPr>
            <a:r>
              <a:rPr lang="vi" dirty="0">
                <a:solidFill>
                  <a:srgbClr val="000000"/>
                </a:solidFill>
              </a:rPr>
              <a:t>Phương thức payOrder chỉ nhận các thông tin của CreditCard, nó phụ thuộc vào thông tin của 1 lớp cụ thể là CreditCard, khi muốn thanh toán theo phương thức khác sẽ phải modify mã nguồn =&gt; nên phụ thuộc vào thông tin của 1 lớp abstract có thể là cha của CreditCard</a:t>
            </a:r>
            <a:endParaRPr dirty="0">
              <a:solidFill>
                <a:srgbClr val="000000"/>
              </a:solidFill>
            </a:endParaRPr>
          </a:p>
          <a:p>
            <a:pPr marL="457200" lvl="0" indent="-304800" algn="l" rtl="0">
              <a:lnSpc>
                <a:spcPct val="100000"/>
              </a:lnSpc>
              <a:spcBef>
                <a:spcPts val="1200"/>
              </a:spcBef>
              <a:spcAft>
                <a:spcPts val="0"/>
              </a:spcAft>
              <a:buSzPts val="1200"/>
              <a:buFont typeface="Wingdings" panose="05000000000000000000" pitchFamily="2" charset="2"/>
              <a:buChar char="q"/>
            </a:pPr>
            <a:r>
              <a:rPr lang="vi" dirty="0">
                <a:solidFill>
                  <a:srgbClr val="000000"/>
                </a:solidFill>
              </a:rPr>
              <a:t>Lớp InterbankPayloadConverter phụ thuộc vào lớp cụ thể là CreditCard (cụ thể trong phương thức convertToRequestPayload(), sau này khi thêm phương thức tính phí mới (hoặc loại Card mới) sẽ phải chỉnh sửa trực tiếp mã nguồn. Giải pháp là sẽ nên phụ thuộc vào một lớp Card abstract thay vì lớp CreditCard</a:t>
            </a:r>
            <a:endParaRPr lang="en-US" dirty="0">
              <a:solidFill>
                <a:srgbClr val="000000"/>
              </a:solidFill>
            </a:endParaRPr>
          </a:p>
          <a:p>
            <a:pPr marL="457200" lvl="0" indent="-304800" algn="l" rtl="0">
              <a:lnSpc>
                <a:spcPct val="100000"/>
              </a:lnSpc>
              <a:spcBef>
                <a:spcPts val="1200"/>
              </a:spcBef>
              <a:spcAft>
                <a:spcPts val="0"/>
              </a:spcAft>
              <a:buSzPts val="1200"/>
              <a:buFont typeface="Wingdings" panose="05000000000000000000" pitchFamily="2" charset="2"/>
              <a:buChar char="q"/>
            </a:pPr>
            <a:r>
              <a:rPr lang="en-US" sz="1200" dirty="0">
                <a:solidFill>
                  <a:srgbClr val="000000"/>
                </a:solidFill>
              </a:rPr>
              <a:t>...</a:t>
            </a:r>
            <a:endParaRPr sz="1200" dirty="0">
              <a:solidFill>
                <a:srgbClr val="000000"/>
              </a:solidFill>
            </a:endParaRPr>
          </a:p>
          <a:p>
            <a:pPr marL="0" lvl="0" indent="0" algn="l" rtl="0">
              <a:lnSpc>
                <a:spcPct val="120000"/>
              </a:lnSpc>
              <a:spcBef>
                <a:spcPts val="1200"/>
              </a:spcBef>
              <a:spcAft>
                <a:spcPts val="0"/>
              </a:spcAft>
              <a:buNone/>
            </a:pPr>
            <a:endParaRPr sz="2200" b="1" dirty="0"/>
          </a:p>
          <a:p>
            <a:pPr marL="0" lvl="0" indent="0" algn="l" rtl="0">
              <a:spcBef>
                <a:spcPts val="1000"/>
              </a:spcBef>
              <a:spcAft>
                <a:spcPts val="0"/>
              </a:spcAft>
              <a:buNone/>
            </a:pPr>
            <a:endParaRPr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9"/>
          <p:cNvSpPr txBox="1">
            <a:spLocks noGrp="1"/>
          </p:cNvSpPr>
          <p:nvPr>
            <p:ph type="title"/>
          </p:nvPr>
        </p:nvSpPr>
        <p:spPr>
          <a:xfrm>
            <a:off x="235077" y="58960"/>
            <a:ext cx="8673900" cy="338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vi"/>
              <a:t>3. Đánh giá thiết kế cũ</a:t>
            </a:r>
            <a:endParaRPr/>
          </a:p>
        </p:txBody>
      </p:sp>
      <p:sp>
        <p:nvSpPr>
          <p:cNvPr id="198" name="Google Shape;198;p39"/>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dirty="0"/>
              <a:t>3.4. Clean Code</a:t>
            </a:r>
            <a:endParaRPr sz="2200" b="1" dirty="0"/>
          </a:p>
          <a:p>
            <a:pPr marL="457200" lvl="0" indent="-330200" algn="l" rtl="0">
              <a:spcBef>
                <a:spcPts val="1000"/>
              </a:spcBef>
              <a:spcAft>
                <a:spcPts val="0"/>
              </a:spcAft>
              <a:buSzPts val="1600"/>
              <a:buFont typeface="Lato"/>
              <a:buChar char="•"/>
            </a:pPr>
            <a:r>
              <a:rPr lang="vi" b="1" dirty="0"/>
              <a:t>Clea</a:t>
            </a:r>
            <a:r>
              <a:rPr lang="en-US" b="1" dirty="0"/>
              <a:t>n</a:t>
            </a:r>
            <a:r>
              <a:rPr lang="vi" b="1" dirty="0"/>
              <a:t> name</a:t>
            </a:r>
            <a:endParaRPr b="1" dirty="0"/>
          </a:p>
          <a:p>
            <a:pPr marL="457200" lvl="0" indent="-304800" algn="l" rtl="0">
              <a:lnSpc>
                <a:spcPct val="150000"/>
              </a:lnSpc>
              <a:spcBef>
                <a:spcPts val="0"/>
              </a:spcBef>
              <a:spcAft>
                <a:spcPts val="0"/>
              </a:spcAft>
              <a:buSzPts val="1200"/>
              <a:buFont typeface="Wingdings" panose="05000000000000000000" pitchFamily="2" charset="2"/>
              <a:buChar char="q"/>
            </a:pPr>
            <a:r>
              <a:rPr lang="vi" sz="1700" dirty="0"/>
              <a:t>Method </a:t>
            </a:r>
            <a:r>
              <a:rPr lang="vi" sz="1700" b="1" dirty="0"/>
              <a:t>getExpirationDate()</a:t>
            </a:r>
            <a:r>
              <a:rPr lang="vi" sz="1700" dirty="0"/>
              <a:t> của class PaymentController có local variable strs không mang ý nghĩa, nên sửa thành dateSplitedStrs để thể hiện ý nghĩa của biến</a:t>
            </a:r>
            <a:endParaRPr sz="1700" dirty="0"/>
          </a:p>
          <a:p>
            <a:pPr marL="457200" lvl="0" indent="-304800" algn="l" rtl="0">
              <a:lnSpc>
                <a:spcPct val="120000"/>
              </a:lnSpc>
              <a:spcBef>
                <a:spcPts val="600"/>
              </a:spcBef>
              <a:spcAft>
                <a:spcPts val="0"/>
              </a:spcAft>
              <a:buSzPts val="1200"/>
              <a:buFont typeface="Wingdings" panose="05000000000000000000" pitchFamily="2" charset="2"/>
              <a:buChar char="q"/>
            </a:pPr>
            <a:r>
              <a:rPr lang="vi" sz="1700" dirty="0">
                <a:solidFill>
                  <a:srgbClr val="000000"/>
                </a:solidFill>
              </a:rPr>
              <a:t>Phương thức setupData() trong </a:t>
            </a:r>
            <a:r>
              <a:rPr lang="vi" sz="1700" dirty="0"/>
              <a:t>InvoiceScreenHandler</a:t>
            </a:r>
            <a:r>
              <a:rPr lang="vi" sz="1700" dirty="0">
                <a:solidFill>
                  <a:srgbClr val="000000"/>
                </a:solidFill>
              </a:rPr>
              <a:t> có biển </a:t>
            </a:r>
            <a:r>
              <a:rPr lang="vi" sz="1700" b="1" dirty="0">
                <a:solidFill>
                  <a:srgbClr val="000000"/>
                </a:solidFill>
              </a:rPr>
              <a:t>mis </a:t>
            </a:r>
            <a:r>
              <a:rPr lang="vi" sz="1700" dirty="0">
                <a:solidFill>
                  <a:srgbClr val="000000"/>
                </a:solidFill>
              </a:rPr>
              <a:t>được đặt tên không có ý nghĩa rõ ràng, nên đổi </a:t>
            </a:r>
            <a:r>
              <a:rPr lang="vi" sz="1700" b="1" dirty="0">
                <a:solidFill>
                  <a:srgbClr val="000000"/>
                </a:solidFill>
              </a:rPr>
              <a:t>mis ⇒ mediaInvoiceScreenHandler</a:t>
            </a:r>
            <a:endParaRPr sz="1700" b="1" dirty="0">
              <a:solidFill>
                <a:srgbClr val="000000"/>
              </a:solidFill>
            </a:endParaRPr>
          </a:p>
          <a:p>
            <a:pPr marL="457200" lvl="0" indent="-304800" algn="l" rtl="0">
              <a:lnSpc>
                <a:spcPct val="120000"/>
              </a:lnSpc>
              <a:spcBef>
                <a:spcPts val="600"/>
              </a:spcBef>
              <a:spcAft>
                <a:spcPts val="0"/>
              </a:spcAft>
              <a:buSzPts val="1200"/>
              <a:buFont typeface="Wingdings" panose="05000000000000000000" pitchFamily="2" charset="2"/>
              <a:buChar char="q"/>
            </a:pPr>
            <a:r>
              <a:rPr lang="vi" sz="1700" dirty="0">
                <a:solidFill>
                  <a:srgbClr val="000000"/>
                </a:solidFill>
              </a:rPr>
              <a:t>Phương thức setImage() trong </a:t>
            </a:r>
            <a:r>
              <a:rPr lang="vi" sz="1700" dirty="0"/>
              <a:t>\FXMLScreenHandler</a:t>
            </a:r>
            <a:r>
              <a:rPr lang="vi" sz="1700" dirty="0">
                <a:solidFill>
                  <a:srgbClr val="000000"/>
                </a:solidFill>
              </a:rPr>
              <a:t> nhận tham số là biến </a:t>
            </a:r>
            <a:r>
              <a:rPr lang="vi" sz="1700" b="1" dirty="0">
                <a:solidFill>
                  <a:srgbClr val="000000"/>
                </a:solidFill>
              </a:rPr>
              <a:t>imv </a:t>
            </a:r>
            <a:r>
              <a:rPr lang="vi" sz="1700" dirty="0">
                <a:solidFill>
                  <a:srgbClr val="000000"/>
                </a:solidFill>
              </a:rPr>
              <a:t>được đặt tên chưa có ý nghĩa rõ ràng. Nên đổi </a:t>
            </a:r>
            <a:r>
              <a:rPr lang="vi" sz="1700" b="1" dirty="0">
                <a:solidFill>
                  <a:srgbClr val="000000"/>
                </a:solidFill>
              </a:rPr>
              <a:t>imv ⇒ imageView</a:t>
            </a:r>
            <a:endParaRPr sz="1700" b="1" dirty="0">
              <a:solidFill>
                <a:srgbClr val="000000"/>
              </a:solidFill>
            </a:endParaRPr>
          </a:p>
          <a:p>
            <a:pPr marL="457200" lvl="0" indent="-304800" algn="l" rtl="0">
              <a:lnSpc>
                <a:spcPct val="120000"/>
              </a:lnSpc>
              <a:spcBef>
                <a:spcPts val="600"/>
              </a:spcBef>
              <a:spcAft>
                <a:spcPts val="0"/>
              </a:spcAft>
              <a:buSzPts val="1200"/>
              <a:buFont typeface="Wingdings" panose="05000000000000000000" pitchFamily="2" charset="2"/>
              <a:buChar char="q"/>
            </a:pPr>
            <a:r>
              <a:rPr lang="vi" sz="1700" dirty="0">
                <a:solidFill>
                  <a:srgbClr val="000000"/>
                </a:solidFill>
              </a:rPr>
              <a:t>Phương thức setupData() trong </a:t>
            </a:r>
            <a:r>
              <a:rPr lang="vi" sz="1700" dirty="0"/>
              <a:t>HomeScreenHandler</a:t>
            </a:r>
            <a:r>
              <a:rPr lang="vi" sz="1700" dirty="0">
                <a:solidFill>
                  <a:srgbClr val="000000"/>
                </a:solidFill>
              </a:rPr>
              <a:t> có biến </a:t>
            </a:r>
            <a:r>
              <a:rPr lang="vi" sz="1700" b="1" dirty="0">
                <a:solidFill>
                  <a:srgbClr val="000000"/>
                </a:solidFill>
              </a:rPr>
              <a:t>medium </a:t>
            </a:r>
            <a:r>
              <a:rPr lang="vi" sz="1700" dirty="0">
                <a:solidFill>
                  <a:srgbClr val="000000"/>
                </a:solidFill>
              </a:rPr>
              <a:t>bị sai chính tả. Nên đổi tên biến </a:t>
            </a:r>
            <a:r>
              <a:rPr lang="vi" sz="1700" b="1" dirty="0">
                <a:solidFill>
                  <a:srgbClr val="000000"/>
                </a:solidFill>
              </a:rPr>
              <a:t>medium </a:t>
            </a:r>
            <a:r>
              <a:rPr lang="vi" sz="1700" dirty="0">
                <a:solidFill>
                  <a:srgbClr val="000000"/>
                </a:solidFill>
              </a:rPr>
              <a:t>thành </a:t>
            </a:r>
            <a:r>
              <a:rPr lang="vi" sz="1700" b="1" dirty="0">
                <a:solidFill>
                  <a:srgbClr val="000000"/>
                </a:solidFill>
              </a:rPr>
              <a:t>mediaList</a:t>
            </a:r>
            <a:endParaRPr lang="en-US" sz="1200" b="1" dirty="0">
              <a:solidFill>
                <a:srgbClr val="000000"/>
              </a:solidFill>
            </a:endParaRPr>
          </a:p>
          <a:p>
            <a:pPr marL="457200" lvl="0" indent="-304800" algn="l" rtl="0">
              <a:lnSpc>
                <a:spcPct val="120000"/>
              </a:lnSpc>
              <a:spcBef>
                <a:spcPts val="600"/>
              </a:spcBef>
              <a:spcAft>
                <a:spcPts val="0"/>
              </a:spcAft>
              <a:buSzPts val="1200"/>
              <a:buFont typeface="Wingdings" panose="05000000000000000000" pitchFamily="2" charset="2"/>
              <a:buChar char="q"/>
            </a:pPr>
            <a:r>
              <a:rPr lang="en-US" sz="1200" b="1" dirty="0">
                <a:solidFill>
                  <a:srgbClr val="000000"/>
                </a:solidFill>
              </a:rPr>
              <a:t>...</a:t>
            </a:r>
            <a:endParaRPr sz="1700" b="1"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0"/>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204" name="Google Shape;204;p40"/>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dirty="0"/>
              <a:t>3.4. Clean Code</a:t>
            </a:r>
            <a:endParaRPr sz="2200" b="1" dirty="0"/>
          </a:p>
          <a:p>
            <a:pPr marL="457200" lvl="0" indent="-330200" algn="l" rtl="0">
              <a:spcBef>
                <a:spcPts val="1000"/>
              </a:spcBef>
              <a:spcAft>
                <a:spcPts val="0"/>
              </a:spcAft>
              <a:buSzPts val="1600"/>
              <a:buFont typeface="Lato"/>
              <a:buChar char="•"/>
            </a:pPr>
            <a:r>
              <a:rPr lang="vi" b="1" dirty="0"/>
              <a:t>Clea</a:t>
            </a:r>
            <a:r>
              <a:rPr lang="en-US" b="1" dirty="0"/>
              <a:t>n</a:t>
            </a:r>
            <a:r>
              <a:rPr lang="vi" b="1" dirty="0"/>
              <a:t> Function/Method</a:t>
            </a:r>
            <a:endParaRPr b="1" dirty="0"/>
          </a:p>
          <a:p>
            <a:pPr marL="457200" lvl="0" indent="-304800" algn="l" rtl="0">
              <a:lnSpc>
                <a:spcPct val="100000"/>
              </a:lnSpc>
              <a:spcBef>
                <a:spcPts val="600"/>
              </a:spcBef>
              <a:spcAft>
                <a:spcPts val="0"/>
              </a:spcAft>
              <a:buSzPts val="1200"/>
              <a:buFont typeface="Wingdings" panose="05000000000000000000" pitchFamily="2" charset="2"/>
              <a:buChar char="q"/>
            </a:pPr>
            <a:r>
              <a:rPr lang="vi" sz="1700" dirty="0">
                <a:solidFill>
                  <a:srgbClr val="000000"/>
                </a:solidFill>
              </a:rPr>
              <a:t>Trong CartScreenHandler phương thức setupFunctionality chứa nhiều try-catch không cần thiết,setOnMouseClicked xử lý 2 sự kiện khác nhau </a:t>
            </a:r>
            <a:endParaRPr sz="1700" dirty="0">
              <a:solidFill>
                <a:srgbClr val="000000"/>
              </a:solidFill>
            </a:endParaRPr>
          </a:p>
          <a:p>
            <a:pPr marL="457200" lvl="0" indent="-304800" algn="l" rtl="0">
              <a:lnSpc>
                <a:spcPct val="100000"/>
              </a:lnSpc>
              <a:spcBef>
                <a:spcPts val="1000"/>
              </a:spcBef>
              <a:spcAft>
                <a:spcPts val="0"/>
              </a:spcAft>
              <a:buSzPts val="1200"/>
              <a:buFont typeface="Wingdings" panose="05000000000000000000" pitchFamily="2" charset="2"/>
              <a:buChar char="q"/>
            </a:pPr>
            <a:r>
              <a:rPr lang="vi" sz="1700" dirty="0">
                <a:solidFill>
                  <a:srgbClr val="000000"/>
                </a:solidFill>
              </a:rPr>
              <a:t>Trong MediaDao method getCurrentQuantity, có truyền vào tham số id của media nhưng câu truy vấn cơ sở dữ liệu đang là “SELECT * FROM MEDIA” </a:t>
            </a:r>
            <a:r>
              <a:rPr lang="vi" sz="1700" dirty="0"/>
              <a:t> không sử dụng id để làm tham số =&gt; </a:t>
            </a:r>
            <a:r>
              <a:rPr lang="vi" sz="1700" dirty="0">
                <a:solidFill>
                  <a:srgbClr val="000000"/>
                </a:solidFill>
              </a:rPr>
              <a:t>Sửa đổi câu truy vấn cơ sở dữ liệu trở thành “SELECT * FROM MEDIA WHERE ID = ?” và truyền tham số id của method vào.</a:t>
            </a:r>
            <a:endParaRPr sz="1700" dirty="0">
              <a:solidFill>
                <a:srgbClr val="000000"/>
              </a:solidFill>
            </a:endParaRPr>
          </a:p>
          <a:p>
            <a:pPr marL="457200" lvl="0" indent="-295275" algn="l" rtl="0">
              <a:lnSpc>
                <a:spcPct val="100000"/>
              </a:lnSpc>
              <a:spcBef>
                <a:spcPts val="1200"/>
              </a:spcBef>
              <a:spcAft>
                <a:spcPts val="0"/>
              </a:spcAft>
              <a:buClr>
                <a:srgbClr val="6A9955"/>
              </a:buClr>
              <a:buSzPts val="1050"/>
              <a:buFont typeface="Wingdings" panose="05000000000000000000" pitchFamily="2" charset="2"/>
              <a:buChar char="q"/>
            </a:pPr>
            <a:r>
              <a:rPr lang="vi" sz="1700" dirty="0">
                <a:solidFill>
                  <a:srgbClr val="000000"/>
                </a:solidFill>
              </a:rPr>
              <a:t>Trong HomeScreenHandler, method update có hai vị trí log ra cùng message giống nhau, nhưng không khai báo biến để dùng chung mà sử dụng hard-code =&gt; Tạo biến errorMessage để lưu các giá trị log giống nhau</a:t>
            </a:r>
            <a:endParaRPr lang="en-US" sz="1200" dirty="0">
              <a:solidFill>
                <a:srgbClr val="000000"/>
              </a:solidFill>
            </a:endParaRPr>
          </a:p>
          <a:p>
            <a:pPr marL="457200" lvl="0" indent="-295275" algn="l" rtl="0">
              <a:lnSpc>
                <a:spcPct val="100000"/>
              </a:lnSpc>
              <a:spcBef>
                <a:spcPts val="1200"/>
              </a:spcBef>
              <a:spcAft>
                <a:spcPts val="0"/>
              </a:spcAft>
              <a:buClr>
                <a:srgbClr val="6A9955"/>
              </a:buClr>
              <a:buSzPts val="1050"/>
              <a:buFont typeface="Wingdings" panose="05000000000000000000" pitchFamily="2" charset="2"/>
              <a:buChar char="q"/>
            </a:pPr>
            <a:r>
              <a:rPr lang="en-US" sz="1200" dirty="0">
                <a:solidFill>
                  <a:srgbClr val="000000"/>
                </a:solidFill>
              </a:rPr>
              <a:t>...</a:t>
            </a:r>
            <a:endParaRPr sz="170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8"/>
          <p:cNvPicPr preferRelativeResize="0"/>
          <p:nvPr/>
        </p:nvPicPr>
        <p:blipFill rotWithShape="1">
          <a:blip r:embed="rId3">
            <a:alphaModFix/>
          </a:blip>
          <a:srcRect/>
          <a:stretch/>
        </p:blipFill>
        <p:spPr>
          <a:xfrm>
            <a:off x="413012" y="298814"/>
            <a:ext cx="1527919" cy="458696"/>
          </a:xfrm>
          <a:prstGeom prst="rect">
            <a:avLst/>
          </a:prstGeom>
          <a:noFill/>
          <a:ln>
            <a:noFill/>
          </a:ln>
        </p:spPr>
      </p:pic>
      <p:sp>
        <p:nvSpPr>
          <p:cNvPr id="126" name="Google Shape;126;p28"/>
          <p:cNvSpPr txBox="1"/>
          <p:nvPr/>
        </p:nvSpPr>
        <p:spPr>
          <a:xfrm>
            <a:off x="306321" y="802622"/>
            <a:ext cx="7681323" cy="12346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vi" sz="3600" b="1" dirty="0">
                <a:solidFill>
                  <a:srgbClr val="C00000"/>
                </a:solidFill>
              </a:rPr>
              <a:t>Báo cáo môn học </a:t>
            </a:r>
            <a:endParaRPr lang="en-US" sz="3600" b="1" dirty="0">
              <a:solidFill>
                <a:srgbClr val="C00000"/>
              </a:solidFill>
            </a:endParaRPr>
          </a:p>
          <a:p>
            <a:pPr marL="0" lvl="0" indent="0" algn="l" rtl="0">
              <a:lnSpc>
                <a:spcPct val="115000"/>
              </a:lnSpc>
              <a:spcBef>
                <a:spcPts val="0"/>
              </a:spcBef>
              <a:spcAft>
                <a:spcPts val="0"/>
              </a:spcAft>
              <a:buClr>
                <a:schemeClr val="dk1"/>
              </a:buClr>
              <a:buSzPts val="1100"/>
              <a:buFont typeface="Arial"/>
              <a:buNone/>
            </a:pPr>
            <a:r>
              <a:rPr lang="en-US" sz="3600" b="1" dirty="0" err="1">
                <a:solidFill>
                  <a:srgbClr val="C00000"/>
                </a:solidFill>
              </a:rPr>
              <a:t>Mẫu</a:t>
            </a:r>
            <a:r>
              <a:rPr lang="en-US" sz="3600" b="1" dirty="0">
                <a:solidFill>
                  <a:srgbClr val="C00000"/>
                </a:solidFill>
              </a:rPr>
              <a:t> </a:t>
            </a:r>
            <a:r>
              <a:rPr lang="en-US" sz="3600" b="1" dirty="0" err="1">
                <a:solidFill>
                  <a:srgbClr val="C00000"/>
                </a:solidFill>
              </a:rPr>
              <a:t>thiết</a:t>
            </a:r>
            <a:r>
              <a:rPr lang="en-US" sz="3600" b="1" dirty="0">
                <a:solidFill>
                  <a:srgbClr val="C00000"/>
                </a:solidFill>
              </a:rPr>
              <a:t> </a:t>
            </a:r>
            <a:r>
              <a:rPr lang="en-US" sz="3600" b="1" dirty="0" err="1">
                <a:solidFill>
                  <a:srgbClr val="C00000"/>
                </a:solidFill>
              </a:rPr>
              <a:t>kế</a:t>
            </a:r>
            <a:r>
              <a:rPr lang="en-US" sz="3600" b="1" dirty="0">
                <a:solidFill>
                  <a:srgbClr val="C00000"/>
                </a:solidFill>
              </a:rPr>
              <a:t> </a:t>
            </a:r>
            <a:r>
              <a:rPr lang="en-US" sz="3600" b="1" dirty="0" err="1">
                <a:solidFill>
                  <a:srgbClr val="C00000"/>
                </a:solidFill>
              </a:rPr>
              <a:t>phần</a:t>
            </a:r>
            <a:r>
              <a:rPr lang="en-US" sz="3600" b="1" dirty="0">
                <a:solidFill>
                  <a:srgbClr val="C00000"/>
                </a:solidFill>
              </a:rPr>
              <a:t> </a:t>
            </a:r>
            <a:r>
              <a:rPr lang="en-US" sz="3600" b="1" dirty="0" err="1">
                <a:solidFill>
                  <a:srgbClr val="C00000"/>
                </a:solidFill>
              </a:rPr>
              <a:t>mềm</a:t>
            </a:r>
            <a:endParaRPr sz="3600" b="1" dirty="0">
              <a:solidFill>
                <a:srgbClr val="C00000"/>
              </a:solidFill>
            </a:endParaRPr>
          </a:p>
          <a:p>
            <a:pPr marL="0" marR="0" lvl="0" indent="0" algn="l" rtl="0">
              <a:lnSpc>
                <a:spcPct val="90000"/>
              </a:lnSpc>
              <a:spcBef>
                <a:spcPts val="0"/>
              </a:spcBef>
              <a:spcAft>
                <a:spcPts val="0"/>
              </a:spcAft>
              <a:buClr>
                <a:srgbClr val="C00000"/>
              </a:buClr>
              <a:buSzPts val="5400"/>
              <a:buFont typeface="Lato"/>
              <a:buNone/>
            </a:pPr>
            <a:endParaRPr sz="3600" b="1" dirty="0">
              <a:solidFill>
                <a:srgbClr val="C00000"/>
              </a:solidFill>
              <a:latin typeface="Lato"/>
              <a:ea typeface="Lato"/>
              <a:cs typeface="Lato"/>
              <a:sym typeface="Lato"/>
            </a:endParaRPr>
          </a:p>
        </p:txBody>
      </p:sp>
      <p:sp>
        <p:nvSpPr>
          <p:cNvPr id="127" name="Google Shape;127;p28"/>
          <p:cNvSpPr txBox="1"/>
          <p:nvPr/>
        </p:nvSpPr>
        <p:spPr>
          <a:xfrm>
            <a:off x="413012" y="2188550"/>
            <a:ext cx="6987621" cy="254384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vi" sz="2000" b="1" dirty="0">
                <a:solidFill>
                  <a:schemeClr val="dk1"/>
                </a:solidFill>
                <a:latin typeface="Calibri"/>
                <a:ea typeface="Calibri"/>
                <a:cs typeface="Calibri"/>
                <a:sym typeface="Calibri"/>
              </a:rPr>
              <a:t>Giảng viên hướng dẫn</a:t>
            </a:r>
            <a:r>
              <a:rPr lang="vi" sz="2400" b="1" dirty="0">
                <a:solidFill>
                  <a:schemeClr val="dk1"/>
                </a:solidFill>
                <a:latin typeface="Calibri"/>
                <a:ea typeface="Calibri"/>
                <a:cs typeface="Calibri"/>
                <a:sym typeface="Calibri"/>
              </a:rPr>
              <a:t>:   </a:t>
            </a:r>
            <a:endParaRPr sz="2400" b="1" dirty="0">
              <a:solidFill>
                <a:schemeClr val="dk1"/>
              </a:solidFill>
              <a:latin typeface="Calibri"/>
              <a:ea typeface="Calibri"/>
              <a:cs typeface="Calibri"/>
              <a:sym typeface="Calibri"/>
            </a:endParaRPr>
          </a:p>
          <a:p>
            <a:pPr lvl="1">
              <a:lnSpc>
                <a:spcPct val="90000"/>
              </a:lnSpc>
              <a:buClr>
                <a:schemeClr val="dk1"/>
              </a:buClr>
              <a:buSzPts val="1100"/>
            </a:pPr>
            <a:r>
              <a:rPr lang="vi" sz="2000" dirty="0">
                <a:solidFill>
                  <a:schemeClr val="dk1"/>
                </a:solidFill>
                <a:latin typeface="Calibri"/>
                <a:ea typeface="Calibri"/>
                <a:cs typeface="Calibri"/>
                <a:sym typeface="Calibri"/>
              </a:rPr>
              <a:t>TS. Nguyễn Thị Thu Trang</a:t>
            </a:r>
            <a:endParaRPr sz="2000" dirty="0">
              <a:solidFill>
                <a:schemeClr val="dk1"/>
              </a:solidFill>
              <a:latin typeface="Calibri"/>
              <a:ea typeface="Calibri"/>
              <a:cs typeface="Calibri"/>
              <a:sym typeface="Calibri"/>
            </a:endParaRPr>
          </a:p>
          <a:p>
            <a:pPr lvl="1">
              <a:lnSpc>
                <a:spcPct val="90000"/>
              </a:lnSpc>
              <a:buClr>
                <a:schemeClr val="dk1"/>
              </a:buClr>
              <a:buSzPts val="1100"/>
            </a:pPr>
            <a:r>
              <a:rPr lang="vi" sz="2000" dirty="0">
                <a:solidFill>
                  <a:schemeClr val="dk1"/>
                </a:solidFill>
                <a:latin typeface="Calibri"/>
                <a:ea typeface="Calibri"/>
                <a:cs typeface="Calibri"/>
                <a:sym typeface="Calibri"/>
              </a:rPr>
              <a:t>TS. Bùi Thị Mai Anh</a:t>
            </a:r>
            <a:endParaRPr sz="2000" dirty="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vi" sz="2000" b="1" dirty="0">
                <a:solidFill>
                  <a:schemeClr val="dk1"/>
                </a:solidFill>
                <a:latin typeface="Calibri"/>
                <a:ea typeface="Calibri"/>
                <a:cs typeface="Calibri"/>
                <a:sym typeface="Calibri"/>
              </a:rPr>
              <a:t>Sinh viên thực hiện:</a:t>
            </a:r>
            <a:r>
              <a:rPr lang="vi" sz="2000" dirty="0">
                <a:solidFill>
                  <a:schemeClr val="dk1"/>
                </a:solidFill>
                <a:latin typeface="Calibri"/>
                <a:ea typeface="Calibri"/>
                <a:cs typeface="Calibri"/>
                <a:sym typeface="Calibri"/>
              </a:rPr>
              <a:t> Nhóm 6</a:t>
            </a:r>
            <a:endParaRPr sz="2000" dirty="0">
              <a:solidFill>
                <a:schemeClr val="dk1"/>
              </a:solidFill>
              <a:latin typeface="Calibri"/>
              <a:ea typeface="Calibri"/>
              <a:cs typeface="Calibri"/>
              <a:sym typeface="Calibri"/>
            </a:endParaRPr>
          </a:p>
          <a:p>
            <a:pPr lvl="4">
              <a:lnSpc>
                <a:spcPct val="90000"/>
              </a:lnSpc>
              <a:buClr>
                <a:schemeClr val="dk1"/>
              </a:buClr>
              <a:buSzPts val="1100"/>
            </a:pPr>
            <a:r>
              <a:rPr lang="vi" sz="1700" dirty="0">
                <a:solidFill>
                  <a:schemeClr val="dk1"/>
                </a:solidFill>
                <a:latin typeface="+mn-lt"/>
                <a:ea typeface="Calibri"/>
                <a:cs typeface="Calibri"/>
                <a:sym typeface="Calibri"/>
              </a:rPr>
              <a:t>Nguyễn Văn Biển </a:t>
            </a:r>
            <a:r>
              <a:rPr lang="en-US" sz="1700" dirty="0">
                <a:solidFill>
                  <a:schemeClr val="dk1"/>
                </a:solidFill>
                <a:latin typeface="+mn-lt"/>
                <a:ea typeface="Calibri"/>
                <a:cs typeface="Calibri"/>
                <a:sym typeface="Calibri"/>
              </a:rPr>
              <a:t>-</a:t>
            </a:r>
            <a:r>
              <a:rPr lang="vi" sz="1700" dirty="0">
                <a:solidFill>
                  <a:schemeClr val="dk1"/>
                </a:solidFill>
                <a:latin typeface="+mn-lt"/>
                <a:ea typeface="Calibri"/>
                <a:cs typeface="Calibri"/>
                <a:sym typeface="Calibri"/>
              </a:rPr>
              <a:t> 20193993</a:t>
            </a:r>
            <a:endParaRPr sz="1700" dirty="0">
              <a:solidFill>
                <a:schemeClr val="dk1"/>
              </a:solidFill>
              <a:latin typeface="+mn-lt"/>
              <a:ea typeface="Calibri"/>
              <a:cs typeface="Calibri"/>
              <a:sym typeface="Calibri"/>
            </a:endParaRPr>
          </a:p>
          <a:p>
            <a:pPr lvl="4">
              <a:lnSpc>
                <a:spcPct val="90000"/>
              </a:lnSpc>
              <a:buClr>
                <a:schemeClr val="dk1"/>
              </a:buClr>
              <a:buSzPts val="1100"/>
            </a:pPr>
            <a:r>
              <a:rPr lang="vi" sz="1700" dirty="0">
                <a:solidFill>
                  <a:schemeClr val="dk1"/>
                </a:solidFill>
                <a:latin typeface="+mn-lt"/>
                <a:ea typeface="Calibri"/>
                <a:cs typeface="Calibri"/>
                <a:sym typeface="Calibri"/>
              </a:rPr>
              <a:t>Nguyễn Việt Tùng </a:t>
            </a:r>
            <a:r>
              <a:rPr lang="en-US" sz="1700" dirty="0">
                <a:solidFill>
                  <a:schemeClr val="dk1"/>
                </a:solidFill>
                <a:latin typeface="+mn-lt"/>
                <a:ea typeface="Calibri"/>
                <a:cs typeface="Calibri"/>
                <a:sym typeface="Calibri"/>
              </a:rPr>
              <a:t>-</a:t>
            </a:r>
            <a:r>
              <a:rPr lang="vi" sz="1700" dirty="0">
                <a:solidFill>
                  <a:schemeClr val="dk1"/>
                </a:solidFill>
                <a:latin typeface="+mn-lt"/>
                <a:ea typeface="Calibri"/>
                <a:cs typeface="Calibri"/>
                <a:sym typeface="Calibri"/>
              </a:rPr>
              <a:t> 20194208</a:t>
            </a:r>
            <a:endParaRPr sz="1700" dirty="0">
              <a:solidFill>
                <a:schemeClr val="dk1"/>
              </a:solidFill>
              <a:latin typeface="+mn-lt"/>
              <a:ea typeface="Calibri"/>
              <a:cs typeface="Calibri"/>
              <a:sym typeface="Calibri"/>
            </a:endParaRPr>
          </a:p>
          <a:p>
            <a:pPr lvl="4">
              <a:lnSpc>
                <a:spcPct val="90000"/>
              </a:lnSpc>
              <a:buClr>
                <a:schemeClr val="dk1"/>
              </a:buClr>
              <a:buSzPts val="1100"/>
            </a:pPr>
            <a:r>
              <a:rPr lang="vi" sz="1700" dirty="0">
                <a:solidFill>
                  <a:schemeClr val="dk1"/>
                </a:solidFill>
                <a:latin typeface="+mn-lt"/>
                <a:ea typeface="Calibri"/>
                <a:cs typeface="Calibri"/>
                <a:sym typeface="Calibri"/>
              </a:rPr>
              <a:t>Chu Mạnh Tiến </a:t>
            </a:r>
            <a:r>
              <a:rPr lang="en-US" sz="1700" dirty="0">
                <a:solidFill>
                  <a:schemeClr val="dk1"/>
                </a:solidFill>
                <a:latin typeface="+mn-lt"/>
                <a:ea typeface="Calibri"/>
                <a:cs typeface="Calibri"/>
                <a:sym typeface="Calibri"/>
              </a:rPr>
              <a:t>-</a:t>
            </a:r>
            <a:r>
              <a:rPr lang="vi" sz="1700" dirty="0">
                <a:solidFill>
                  <a:schemeClr val="dk1"/>
                </a:solidFill>
                <a:latin typeface="+mn-lt"/>
                <a:ea typeface="Calibri"/>
                <a:cs typeface="Calibri"/>
                <a:sym typeface="Calibri"/>
              </a:rPr>
              <a:t> 20194182</a:t>
            </a:r>
            <a:endParaRPr sz="1700" dirty="0">
              <a:solidFill>
                <a:schemeClr val="dk1"/>
              </a:solidFill>
              <a:latin typeface="+mn-lt"/>
              <a:ea typeface="Calibri"/>
              <a:cs typeface="Calibri"/>
              <a:sym typeface="Calibri"/>
            </a:endParaRPr>
          </a:p>
          <a:p>
            <a:pPr lvl="4">
              <a:lnSpc>
                <a:spcPct val="90000"/>
              </a:lnSpc>
              <a:buClr>
                <a:schemeClr val="dk1"/>
              </a:buClr>
              <a:buSzPts val="1100"/>
            </a:pPr>
            <a:r>
              <a:rPr lang="vi" sz="1700" dirty="0">
                <a:solidFill>
                  <a:schemeClr val="dk1"/>
                </a:solidFill>
                <a:latin typeface="+mn-lt"/>
                <a:ea typeface="Calibri"/>
                <a:cs typeface="Calibri"/>
                <a:sym typeface="Calibri"/>
              </a:rPr>
              <a:t>Trần Xuân Đồng </a:t>
            </a:r>
            <a:r>
              <a:rPr lang="en-US" sz="1700" dirty="0">
                <a:solidFill>
                  <a:schemeClr val="dk1"/>
                </a:solidFill>
                <a:latin typeface="+mn-lt"/>
                <a:ea typeface="Calibri"/>
                <a:cs typeface="Calibri"/>
                <a:sym typeface="Calibri"/>
              </a:rPr>
              <a:t>- </a:t>
            </a:r>
            <a:r>
              <a:rPr lang="en-US" sz="1700" b="0" i="0" u="none" strike="noStrike" dirty="0">
                <a:solidFill>
                  <a:srgbClr val="000000"/>
                </a:solidFill>
                <a:effectLst/>
                <a:latin typeface="+mn-lt"/>
              </a:rPr>
              <a:t>20194020</a:t>
            </a:r>
            <a:endParaRPr sz="1700" dirty="0">
              <a:solidFill>
                <a:schemeClr val="dk1"/>
              </a:solidFill>
              <a:latin typeface="+mn-lt"/>
              <a:ea typeface="Calibri"/>
              <a:cs typeface="Calibri"/>
              <a:sym typeface="Calibri"/>
            </a:endParaRPr>
          </a:p>
          <a:p>
            <a:pPr marL="0" marR="0" lvl="0" indent="0" algn="l" rtl="0">
              <a:lnSpc>
                <a:spcPct val="90000"/>
              </a:lnSpc>
              <a:spcBef>
                <a:spcPts val="0"/>
              </a:spcBef>
              <a:spcAft>
                <a:spcPts val="0"/>
              </a:spcAft>
              <a:buClr>
                <a:srgbClr val="C00000"/>
              </a:buClr>
              <a:buSzPts val="2800"/>
              <a:buFont typeface="Lato"/>
              <a:buNone/>
            </a:pPr>
            <a:endParaRPr sz="2800" dirty="0">
              <a:solidFill>
                <a:srgbClr val="C00000"/>
              </a:solidFill>
              <a:latin typeface="Lato"/>
              <a:ea typeface="Lato"/>
              <a:cs typeface="Lato"/>
              <a:sym typeface="Lato"/>
            </a:endParaRPr>
          </a:p>
        </p:txBody>
      </p:sp>
      <p:pic>
        <p:nvPicPr>
          <p:cNvPr id="128" name="Google Shape;128;p28"/>
          <p:cNvPicPr preferRelativeResize="0"/>
          <p:nvPr/>
        </p:nvPicPr>
        <p:blipFill>
          <a:blip r:embed="rId4">
            <a:alphaModFix/>
          </a:blip>
          <a:stretch>
            <a:fillRect/>
          </a:stretch>
        </p:blipFill>
        <p:spPr>
          <a:xfrm>
            <a:off x="4491680" y="2082384"/>
            <a:ext cx="3829907" cy="2604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1"/>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210" name="Google Shape;210;p41"/>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dirty="0"/>
              <a:t>3.4. Clean Code</a:t>
            </a:r>
            <a:endParaRPr sz="2200" b="1" dirty="0"/>
          </a:p>
          <a:p>
            <a:pPr marL="457200" lvl="0" indent="-330200" algn="l" rtl="0">
              <a:spcBef>
                <a:spcPts val="1000"/>
              </a:spcBef>
              <a:spcAft>
                <a:spcPts val="0"/>
              </a:spcAft>
              <a:buSzPts val="1600"/>
              <a:buFont typeface="Lato"/>
              <a:buChar char="•"/>
            </a:pPr>
            <a:r>
              <a:rPr lang="vi" b="1" dirty="0"/>
              <a:t>Clean Class</a:t>
            </a:r>
            <a:endParaRPr b="1" dirty="0"/>
          </a:p>
          <a:p>
            <a:pPr marL="457200" lvl="0" indent="-304800" algn="l" rtl="0">
              <a:lnSpc>
                <a:spcPct val="100000"/>
              </a:lnSpc>
              <a:spcBef>
                <a:spcPts val="0"/>
              </a:spcBef>
              <a:spcAft>
                <a:spcPts val="0"/>
              </a:spcAft>
              <a:buSzPts val="1200"/>
              <a:buFont typeface="Wingdings" panose="05000000000000000000" pitchFamily="2" charset="2"/>
              <a:buChar char="q"/>
            </a:pPr>
            <a:r>
              <a:rPr lang="vi" dirty="0"/>
              <a:t>Các class </a:t>
            </a:r>
            <a:r>
              <a:rPr lang="vi" b="1" dirty="0"/>
              <a:t>Book, CD, DVD, Utils, ApplicationProgrammingInterface</a:t>
            </a:r>
            <a:r>
              <a:rPr lang="vi" dirty="0"/>
              <a:t> có các attribute được khai báo nhưng không được sử dụng</a:t>
            </a:r>
            <a:endParaRPr dirty="0"/>
          </a:p>
          <a:p>
            <a:pPr marL="457200" lvl="0" indent="-304800" algn="l" rtl="0">
              <a:lnSpc>
                <a:spcPct val="100000"/>
              </a:lnSpc>
              <a:spcBef>
                <a:spcPts val="0"/>
              </a:spcBef>
              <a:spcAft>
                <a:spcPts val="0"/>
              </a:spcAft>
              <a:buSzPts val="1200"/>
              <a:buFont typeface="Wingdings" panose="05000000000000000000" pitchFamily="2" charset="2"/>
              <a:buChar char="q"/>
            </a:pPr>
            <a:r>
              <a:rPr lang="vi" dirty="0"/>
              <a:t>Các class </a:t>
            </a:r>
            <a:r>
              <a:rPr lang="vi" b="1" dirty="0"/>
              <a:t>Book, HomeScreenHandler, App </a:t>
            </a:r>
            <a:r>
              <a:rPr lang="vi" dirty="0"/>
              <a:t>có các import không được sử dụng</a:t>
            </a:r>
            <a:endParaRPr dirty="0"/>
          </a:p>
          <a:p>
            <a:pPr marL="457200" lvl="0" indent="-304800" algn="l" rtl="0">
              <a:lnSpc>
                <a:spcPct val="100000"/>
              </a:lnSpc>
              <a:spcBef>
                <a:spcPts val="0"/>
              </a:spcBef>
              <a:spcAft>
                <a:spcPts val="0"/>
              </a:spcAft>
              <a:buSzPts val="1200"/>
              <a:buFont typeface="Wingdings" panose="05000000000000000000" pitchFamily="2" charset="2"/>
              <a:buChar char="q"/>
            </a:pPr>
            <a:r>
              <a:rPr lang="vi" dirty="0"/>
              <a:t>Các class </a:t>
            </a:r>
            <a:r>
              <a:rPr lang="vi" b="1" dirty="0"/>
              <a:t>Cart, CartItem</a:t>
            </a:r>
            <a:r>
              <a:rPr lang="vi" dirty="0"/>
              <a:t>,… thiếu khoảng trắng giữa các keyword của ngôn ngữ để đảm bảo tuân thủ Java coding convention</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2"/>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21</a:t>
            </a:fld>
            <a:endParaRPr/>
          </a:p>
        </p:txBody>
      </p:sp>
      <p:sp>
        <p:nvSpPr>
          <p:cNvPr id="216" name="Google Shape;216;p42"/>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2800"/>
              <a:buFont typeface="Lato"/>
              <a:buNone/>
            </a:pPr>
            <a:r>
              <a:rPr lang="vi" dirty="0">
                <a:solidFill>
                  <a:srgbClr val="FFFFFF"/>
                </a:solidFill>
                <a:ea typeface="Arial"/>
                <a:cs typeface="Arial"/>
                <a:sym typeface="Arial"/>
              </a:rPr>
              <a:t>4. Đề xuất cải tiến</a:t>
            </a:r>
            <a:endParaRPr dirty="0"/>
          </a:p>
        </p:txBody>
      </p:sp>
      <p:sp>
        <p:nvSpPr>
          <p:cNvPr id="217" name="Google Shape;217;p42"/>
          <p:cNvSpPr txBox="1">
            <a:spLocks noGrp="1"/>
          </p:cNvSpPr>
          <p:nvPr>
            <p:ph type="body" idx="1"/>
          </p:nvPr>
        </p:nvSpPr>
        <p:spPr>
          <a:xfrm>
            <a:off x="234950" y="722376"/>
            <a:ext cx="8674200" cy="3849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vi" sz="1800" b="1" i="1" dirty="0">
                <a:latin typeface="Calibri"/>
                <a:ea typeface="Calibri"/>
                <a:cs typeface="Calibri"/>
                <a:sym typeface="Calibri"/>
              </a:rPr>
              <a:t>4.1. Vấn đề Thêm mặt hàng Media mới và giải pháp</a:t>
            </a: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i="1" dirty="0"/>
          </a:p>
        </p:txBody>
      </p:sp>
      <p:pic>
        <p:nvPicPr>
          <p:cNvPr id="218" name="Google Shape;218;p42"/>
          <p:cNvPicPr preferRelativeResize="0"/>
          <p:nvPr/>
        </p:nvPicPr>
        <p:blipFill>
          <a:blip r:embed="rId3">
            <a:alphaModFix/>
          </a:blip>
          <a:stretch>
            <a:fillRect/>
          </a:stretch>
        </p:blipFill>
        <p:spPr>
          <a:xfrm>
            <a:off x="602862" y="1110620"/>
            <a:ext cx="7938275" cy="3688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3"/>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22</a:t>
            </a:fld>
            <a:endParaRPr/>
          </a:p>
        </p:txBody>
      </p:sp>
      <p:sp>
        <p:nvSpPr>
          <p:cNvPr id="224" name="Google Shape;224;p43"/>
          <p:cNvSpPr txBox="1">
            <a:spLocks noGrp="1"/>
          </p:cNvSpPr>
          <p:nvPr>
            <p:ph type="title"/>
          </p:nvPr>
        </p:nvSpPr>
        <p:spPr>
          <a:xfrm>
            <a:off x="235050" y="119880"/>
            <a:ext cx="8673900" cy="338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800"/>
              <a:buFont typeface="Lato"/>
              <a:buNone/>
            </a:pPr>
            <a:r>
              <a:rPr lang="vi" dirty="0">
                <a:solidFill>
                  <a:srgbClr val="FFFFFF"/>
                </a:solidFill>
                <a:latin typeface="Arial"/>
                <a:ea typeface="Arial"/>
                <a:cs typeface="Arial"/>
                <a:sym typeface="Arial"/>
              </a:rPr>
              <a:t>4. Đề xuất cải </a:t>
            </a:r>
            <a:r>
              <a:rPr lang="vi" dirty="0">
                <a:solidFill>
                  <a:srgbClr val="FFFFFF"/>
                </a:solidFill>
                <a:ea typeface="Arial"/>
                <a:cs typeface="Arial"/>
                <a:sym typeface="Arial"/>
              </a:rPr>
              <a:t>tiến</a:t>
            </a:r>
            <a:endParaRPr dirty="0"/>
          </a:p>
        </p:txBody>
      </p:sp>
      <p:sp>
        <p:nvSpPr>
          <p:cNvPr id="225" name="Google Shape;225;p43"/>
          <p:cNvSpPr txBox="1">
            <a:spLocks noGrp="1"/>
          </p:cNvSpPr>
          <p:nvPr>
            <p:ph type="body" idx="1"/>
          </p:nvPr>
        </p:nvSpPr>
        <p:spPr>
          <a:xfrm>
            <a:off x="105725" y="739140"/>
            <a:ext cx="8673900" cy="4024036"/>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sz="1800" b="1" i="1" dirty="0">
                <a:latin typeface="Calibri"/>
                <a:ea typeface="Calibri"/>
                <a:cs typeface="Calibri"/>
                <a:sym typeface="Calibri"/>
              </a:rPr>
              <a:t>4.2. Vấn đề Thêm màn hình: Xem chi tiết sản phẩm và giải pháp</a:t>
            </a:r>
            <a:endParaRPr sz="1800" b="1" i="1" dirty="0">
              <a:latin typeface="Calibri"/>
              <a:ea typeface="Calibri"/>
              <a:cs typeface="Calibri"/>
              <a:sym typeface="Calibri"/>
            </a:endParaRPr>
          </a:p>
          <a:p>
            <a:pPr marL="285750" lvl="0" indent="-285750" algn="l" rtl="0">
              <a:spcBef>
                <a:spcPts val="1000"/>
              </a:spcBef>
              <a:spcAft>
                <a:spcPts val="0"/>
              </a:spcAft>
              <a:buClr>
                <a:schemeClr val="dk1"/>
              </a:buClr>
              <a:buSzPts val="1100"/>
              <a:buFont typeface="Wingdings" panose="05000000000000000000" pitchFamily="2" charset="2"/>
              <a:buChar char="q"/>
            </a:pPr>
            <a:r>
              <a:rPr lang="vi" sz="1800" b="1" i="1" dirty="0">
                <a:latin typeface="Calibri"/>
                <a:ea typeface="Calibri"/>
                <a:cs typeface="Calibri"/>
                <a:sym typeface="Calibri"/>
              </a:rPr>
              <a:t>Vấn đề hiện tại : </a:t>
            </a: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dirty="0">
              <a:latin typeface="Calibri"/>
              <a:ea typeface="Calibri"/>
              <a:cs typeface="Calibri"/>
              <a:sym typeface="Calibri"/>
            </a:endParaRPr>
          </a:p>
        </p:txBody>
      </p:sp>
      <p:pic>
        <p:nvPicPr>
          <p:cNvPr id="226" name="Google Shape;226;p43"/>
          <p:cNvPicPr preferRelativeResize="0"/>
          <p:nvPr/>
        </p:nvPicPr>
        <p:blipFill>
          <a:blip r:embed="rId3">
            <a:alphaModFix/>
          </a:blip>
          <a:stretch>
            <a:fillRect/>
          </a:stretch>
        </p:blipFill>
        <p:spPr>
          <a:xfrm>
            <a:off x="3794759" y="1231125"/>
            <a:ext cx="5130015" cy="3581400"/>
          </a:xfrm>
          <a:prstGeom prst="rect">
            <a:avLst/>
          </a:prstGeom>
          <a:noFill/>
          <a:ln>
            <a:noFill/>
          </a:ln>
        </p:spPr>
      </p:pic>
      <p:sp>
        <p:nvSpPr>
          <p:cNvPr id="227" name="Google Shape;227;p43"/>
          <p:cNvSpPr txBox="1"/>
          <p:nvPr/>
        </p:nvSpPr>
        <p:spPr>
          <a:xfrm>
            <a:off x="105725" y="1453545"/>
            <a:ext cx="3812240" cy="31365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dirty="0"/>
              <a:t>Áp dụng mẫu thiết kế Observer pattern có thể không phù hợp vì chỉ có lớp HomeScreenHandler attach MediaHandler và không cần thiết. Hơn nữa, chỉ có thể xử lý việc click vào button addToCartBtn và không thể handle được việc click button khác như toDetailBtn.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vi" dirty="0"/>
              <a:t>Giải pháp để giải quyết việc thêm button toDetailBtn mà vẫn áp dụng Observer pattern là thêm tham số vào hàm update() của Observer và notifyObservers() của Observable để HomeScreenHandler biết sự thay đổi là do việc click nào tạo ra. Tuy nhiên, việc này có thể dẫn tới control coupling.</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4"/>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23</a:t>
            </a:fld>
            <a:endParaRPr/>
          </a:p>
        </p:txBody>
      </p:sp>
      <p:sp>
        <p:nvSpPr>
          <p:cNvPr id="233" name="Google Shape;233;p44"/>
          <p:cNvSpPr txBox="1">
            <a:spLocks noGrp="1"/>
          </p:cNvSpPr>
          <p:nvPr>
            <p:ph type="title"/>
          </p:nvPr>
        </p:nvSpPr>
        <p:spPr>
          <a:xfrm>
            <a:off x="218640" y="102400"/>
            <a:ext cx="8673900" cy="338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800"/>
              <a:buFont typeface="Lato"/>
              <a:buNone/>
            </a:pPr>
            <a:r>
              <a:rPr lang="vi" dirty="0">
                <a:solidFill>
                  <a:srgbClr val="FFFFFF"/>
                </a:solidFill>
                <a:latin typeface="Arial"/>
                <a:ea typeface="Arial"/>
                <a:cs typeface="Arial"/>
                <a:sym typeface="Arial"/>
              </a:rPr>
              <a:t>4. Đề </a:t>
            </a:r>
            <a:r>
              <a:rPr lang="vi" dirty="0">
                <a:solidFill>
                  <a:srgbClr val="FFFFFF"/>
                </a:solidFill>
                <a:ea typeface="Arial"/>
                <a:cs typeface="Arial"/>
                <a:sym typeface="Arial"/>
              </a:rPr>
              <a:t>xuất</a:t>
            </a:r>
            <a:r>
              <a:rPr lang="vi" dirty="0">
                <a:solidFill>
                  <a:srgbClr val="FFFFFF"/>
                </a:solidFill>
                <a:latin typeface="Arial"/>
                <a:ea typeface="Arial"/>
                <a:cs typeface="Arial"/>
                <a:sym typeface="Arial"/>
              </a:rPr>
              <a:t> cải tiến</a:t>
            </a:r>
            <a:endParaRPr dirty="0"/>
          </a:p>
        </p:txBody>
      </p:sp>
      <p:sp>
        <p:nvSpPr>
          <p:cNvPr id="234" name="Google Shape;234;p44"/>
          <p:cNvSpPr txBox="1">
            <a:spLocks noGrp="1"/>
          </p:cNvSpPr>
          <p:nvPr>
            <p:ph type="body" idx="1"/>
          </p:nvPr>
        </p:nvSpPr>
        <p:spPr>
          <a:xfrm>
            <a:off x="234900" y="667795"/>
            <a:ext cx="8674200" cy="3849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sz="1800" b="1" i="1" dirty="0">
                <a:latin typeface="Calibri"/>
                <a:ea typeface="Calibri"/>
                <a:cs typeface="Calibri"/>
                <a:sym typeface="Calibri"/>
              </a:rPr>
              <a:t>4.2. Vấn đề Thêm màn hình: Xem chi tiết sản phẩm và giải pháp</a:t>
            </a: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dirty="0">
              <a:latin typeface="Calibri"/>
              <a:ea typeface="Calibri"/>
              <a:cs typeface="Calibri"/>
              <a:sym typeface="Calibri"/>
            </a:endParaRPr>
          </a:p>
        </p:txBody>
      </p:sp>
      <p:pic>
        <p:nvPicPr>
          <p:cNvPr id="235" name="Google Shape;235;p44"/>
          <p:cNvPicPr preferRelativeResize="0"/>
          <p:nvPr/>
        </p:nvPicPr>
        <p:blipFill>
          <a:blip r:embed="rId3">
            <a:alphaModFix/>
          </a:blip>
          <a:stretch>
            <a:fillRect/>
          </a:stretch>
        </p:blipFill>
        <p:spPr>
          <a:xfrm>
            <a:off x="3261000" y="1175100"/>
            <a:ext cx="5750101" cy="3527300"/>
          </a:xfrm>
          <a:prstGeom prst="rect">
            <a:avLst/>
          </a:prstGeom>
          <a:noFill/>
          <a:ln>
            <a:noFill/>
          </a:ln>
        </p:spPr>
      </p:pic>
      <p:sp>
        <p:nvSpPr>
          <p:cNvPr id="236" name="Google Shape;236;p44"/>
          <p:cNvSpPr txBox="1"/>
          <p:nvPr/>
        </p:nvSpPr>
        <p:spPr>
          <a:xfrm>
            <a:off x="399375" y="1338650"/>
            <a:ext cx="2553300" cy="231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dirty="0"/>
              <a:t>Một giải pháp khác là sử dụng interface HandleClick để HomeScreenHandler giao tiếp với MediaHandler. HomeScreenHandler sẽ implement HandleClick và khi xảy ra sự kiện click bên MediaHandler, ta gọi phương thức tương ứng từ HandleClick để HomeScreenHandler xử lý.</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24</a:t>
            </a:fld>
            <a:endParaRPr/>
          </a:p>
        </p:txBody>
      </p:sp>
      <p:sp>
        <p:nvSpPr>
          <p:cNvPr id="242" name="Google Shape;242;p45"/>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43" name="Google Shape;243;p45"/>
          <p:cNvSpPr txBox="1">
            <a:spLocks noGrp="1"/>
          </p:cNvSpPr>
          <p:nvPr>
            <p:ph type="body" idx="1"/>
          </p:nvPr>
        </p:nvSpPr>
        <p:spPr>
          <a:xfrm>
            <a:off x="234777" y="646950"/>
            <a:ext cx="8674200" cy="3849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sz="1800" b="1" i="1" dirty="0">
                <a:latin typeface="Calibri"/>
                <a:ea typeface="Calibri"/>
                <a:cs typeface="Calibri"/>
                <a:sym typeface="Calibri"/>
              </a:rPr>
              <a:t>4.3. </a:t>
            </a:r>
            <a:r>
              <a:rPr lang="en-US" sz="1800" b="1" i="1" dirty="0" err="1">
                <a:latin typeface="Calibri"/>
                <a:ea typeface="Calibri"/>
                <a:cs typeface="Calibri"/>
                <a:sym typeface="Calibri"/>
              </a:rPr>
              <a:t>Vấn</a:t>
            </a:r>
            <a:r>
              <a:rPr lang="en-US" sz="1800" b="1" i="1" dirty="0">
                <a:latin typeface="Calibri"/>
                <a:ea typeface="Calibri"/>
                <a:cs typeface="Calibri"/>
                <a:sym typeface="Calibri"/>
              </a:rPr>
              <a:t> </a:t>
            </a:r>
            <a:r>
              <a:rPr lang="en-US" sz="1800" b="1" i="1" dirty="0" err="1">
                <a:latin typeface="Calibri"/>
                <a:ea typeface="Calibri"/>
                <a:cs typeface="Calibri"/>
                <a:sym typeface="Calibri"/>
              </a:rPr>
              <a:t>đề</a:t>
            </a:r>
            <a:r>
              <a:rPr lang="en-US" sz="1800" b="1" i="1" dirty="0">
                <a:latin typeface="Calibri"/>
                <a:ea typeface="Calibri"/>
                <a:cs typeface="Calibri"/>
                <a:sym typeface="Calibri"/>
              </a:rPr>
              <a:t> </a:t>
            </a:r>
            <a:r>
              <a:rPr lang="en-US" sz="1800" b="1" i="1" dirty="0" err="1">
                <a:effectLst/>
                <a:latin typeface="Times New Roman" panose="02020603050405020304" pitchFamily="18" charset="0"/>
                <a:ea typeface="Times New Roman" panose="02020603050405020304" pitchFamily="18" charset="0"/>
              </a:rPr>
              <a:t>Thay</a:t>
            </a:r>
            <a:r>
              <a:rPr lang="en-US" sz="1800" b="1" i="1" dirty="0">
                <a:effectLst/>
                <a:latin typeface="Times New Roman" panose="02020603050405020304" pitchFamily="18" charset="0"/>
                <a:ea typeface="Times New Roman" panose="02020603050405020304" pitchFamily="18" charset="0"/>
              </a:rPr>
              <a:t> </a:t>
            </a:r>
            <a:r>
              <a:rPr lang="en-US" sz="1800" b="1" i="1" dirty="0" err="1">
                <a:effectLst/>
                <a:latin typeface="Times New Roman" panose="02020603050405020304" pitchFamily="18" charset="0"/>
                <a:ea typeface="Times New Roman" panose="02020603050405020304" pitchFamily="18" charset="0"/>
              </a:rPr>
              <a:t>đổi</a:t>
            </a:r>
            <a:r>
              <a:rPr lang="en-US" sz="1800" b="1" i="1" dirty="0">
                <a:effectLst/>
                <a:latin typeface="Times New Roman" panose="02020603050405020304" pitchFamily="18" charset="0"/>
                <a:ea typeface="Times New Roman" panose="02020603050405020304" pitchFamily="18" charset="0"/>
              </a:rPr>
              <a:t> </a:t>
            </a:r>
            <a:r>
              <a:rPr lang="en-US" sz="1800" b="1" i="1" dirty="0" err="1">
                <a:effectLst/>
                <a:latin typeface="Times New Roman" panose="02020603050405020304" pitchFamily="18" charset="0"/>
                <a:ea typeface="Times New Roman" panose="02020603050405020304" pitchFamily="18" charset="0"/>
              </a:rPr>
              <a:t>yêu</a:t>
            </a:r>
            <a:r>
              <a:rPr lang="en-US" sz="1800" b="1" i="1" dirty="0">
                <a:effectLst/>
                <a:latin typeface="Times New Roman" panose="02020603050405020304" pitchFamily="18" charset="0"/>
                <a:ea typeface="Times New Roman" panose="02020603050405020304" pitchFamily="18" charset="0"/>
              </a:rPr>
              <a:t> </a:t>
            </a:r>
            <a:r>
              <a:rPr lang="en-US" sz="1800" b="1" i="1" dirty="0" err="1">
                <a:effectLst/>
                <a:latin typeface="Times New Roman" panose="02020603050405020304" pitchFamily="18" charset="0"/>
                <a:ea typeface="Times New Roman" panose="02020603050405020304" pitchFamily="18" charset="0"/>
              </a:rPr>
              <a:t>cầu</a:t>
            </a:r>
            <a:r>
              <a:rPr lang="en-US" sz="1800" b="1" i="1" dirty="0">
                <a:effectLst/>
                <a:latin typeface="Times New Roman" panose="02020603050405020304" pitchFamily="18" charset="0"/>
                <a:ea typeface="Times New Roman" panose="02020603050405020304" pitchFamily="18" charset="0"/>
              </a:rPr>
              <a:t> </a:t>
            </a:r>
            <a:r>
              <a:rPr lang="en-US" sz="1800" b="1" i="1" dirty="0" err="1">
                <a:effectLst/>
                <a:latin typeface="Times New Roman" panose="02020603050405020304" pitchFamily="18" charset="0"/>
                <a:ea typeface="Times New Roman" panose="02020603050405020304" pitchFamily="18" charset="0"/>
              </a:rPr>
              <a:t>khi</a:t>
            </a:r>
            <a:r>
              <a:rPr lang="en-US" sz="1800" b="1" i="1" dirty="0">
                <a:effectLst/>
                <a:latin typeface="Times New Roman" panose="02020603050405020304" pitchFamily="18" charset="0"/>
                <a:ea typeface="Times New Roman" panose="02020603050405020304" pitchFamily="18" charset="0"/>
              </a:rPr>
              <a:t> load </a:t>
            </a:r>
            <a:r>
              <a:rPr lang="en-US" sz="1800" b="1" i="1" dirty="0" err="1">
                <a:effectLst/>
                <a:latin typeface="Times New Roman" panose="02020603050405020304" pitchFamily="18" charset="0"/>
                <a:ea typeface="Times New Roman" panose="02020603050405020304" pitchFamily="18" charset="0"/>
              </a:rPr>
              <a:t>giao</a:t>
            </a:r>
            <a:r>
              <a:rPr lang="en-US" sz="1800" b="1" i="1" dirty="0">
                <a:effectLst/>
                <a:latin typeface="Times New Roman" panose="02020603050405020304" pitchFamily="18" charset="0"/>
                <a:ea typeface="Times New Roman" panose="02020603050405020304" pitchFamily="18" charset="0"/>
              </a:rPr>
              <a:t> </a:t>
            </a:r>
            <a:r>
              <a:rPr lang="en-US" sz="1800" b="1" i="1" dirty="0" err="1">
                <a:effectLst/>
                <a:latin typeface="Times New Roman" panose="02020603050405020304" pitchFamily="18" charset="0"/>
                <a:ea typeface="Times New Roman" panose="02020603050405020304" pitchFamily="18" charset="0"/>
              </a:rPr>
              <a:t>diện</a:t>
            </a: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dirty="0">
              <a:latin typeface="Calibri"/>
              <a:ea typeface="Calibri"/>
              <a:cs typeface="Calibri"/>
              <a:sym typeface="Calibri"/>
            </a:endParaRPr>
          </a:p>
        </p:txBody>
      </p:sp>
      <p:pic>
        <p:nvPicPr>
          <p:cNvPr id="5" name="Picture 4">
            <a:extLst>
              <a:ext uri="{FF2B5EF4-FFF2-40B4-BE49-F238E27FC236}">
                <a16:creationId xmlns:a16="http://schemas.microsoft.com/office/drawing/2014/main" id="{169225F1-6858-5CC7-4D8B-2432803E9A66}"/>
              </a:ext>
            </a:extLst>
          </p:cNvPr>
          <p:cNvPicPr>
            <a:picLocks noChangeAspect="1"/>
          </p:cNvPicPr>
          <p:nvPr/>
        </p:nvPicPr>
        <p:blipFill>
          <a:blip r:embed="rId3"/>
          <a:stretch>
            <a:fillRect/>
          </a:stretch>
        </p:blipFill>
        <p:spPr>
          <a:xfrm>
            <a:off x="1120140" y="1436912"/>
            <a:ext cx="7427214" cy="3492183"/>
          </a:xfrm>
          <a:prstGeom prst="rect">
            <a:avLst/>
          </a:prstGeom>
        </p:spPr>
      </p:pic>
    </p:spTree>
    <p:extLst>
      <p:ext uri="{BB962C8B-B14F-4D97-AF65-F5344CB8AC3E}">
        <p14:creationId xmlns:p14="http://schemas.microsoft.com/office/powerpoint/2010/main" val="1829247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6"/>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25</a:t>
            </a:fld>
            <a:endParaRPr/>
          </a:p>
        </p:txBody>
      </p:sp>
      <p:sp>
        <p:nvSpPr>
          <p:cNvPr id="249" name="Google Shape;249;p46"/>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50" name="Google Shape;250;p46"/>
          <p:cNvSpPr txBox="1">
            <a:spLocks noGrp="1"/>
          </p:cNvSpPr>
          <p:nvPr>
            <p:ph type="body" idx="1"/>
          </p:nvPr>
        </p:nvSpPr>
        <p:spPr>
          <a:xfrm>
            <a:off x="295977" y="570750"/>
            <a:ext cx="8613000" cy="3849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sz="1800" b="1" i="1" dirty="0">
                <a:latin typeface="Calibri"/>
                <a:ea typeface="Calibri"/>
                <a:cs typeface="Calibri"/>
                <a:sym typeface="Calibri"/>
              </a:rPr>
              <a:t>4.4. </a:t>
            </a:r>
            <a:r>
              <a:rPr lang="en-US" sz="1800" b="1" i="1" dirty="0" err="1">
                <a:latin typeface="Calibri"/>
                <a:ea typeface="Calibri"/>
                <a:cs typeface="Calibri"/>
                <a:sym typeface="Calibri"/>
              </a:rPr>
              <a:t>Vấn</a:t>
            </a:r>
            <a:r>
              <a:rPr lang="en-US" sz="1800" b="1" i="1" dirty="0">
                <a:latin typeface="Calibri"/>
                <a:ea typeface="Calibri"/>
                <a:cs typeface="Calibri"/>
                <a:sym typeface="Calibri"/>
              </a:rPr>
              <a:t> </a:t>
            </a:r>
            <a:r>
              <a:rPr lang="en-US" sz="1800" b="1" i="1" dirty="0" err="1">
                <a:latin typeface="Calibri"/>
                <a:ea typeface="Calibri"/>
                <a:cs typeface="Calibri"/>
                <a:sym typeface="Calibri"/>
              </a:rPr>
              <a:t>đề</a:t>
            </a:r>
            <a:r>
              <a:rPr lang="en-US" sz="1800" b="1" i="1" dirty="0">
                <a:latin typeface="Calibri"/>
                <a:ea typeface="Calibri"/>
                <a:cs typeface="Calibri"/>
                <a:sym typeface="Calibri"/>
              </a:rPr>
              <a:t> </a:t>
            </a:r>
            <a:r>
              <a:rPr lang="vi" sz="1800" b="1" i="1" dirty="0">
                <a:latin typeface="Calibri"/>
                <a:ea typeface="Calibri"/>
                <a:cs typeface="Calibri"/>
                <a:sym typeface="Calibri"/>
              </a:rPr>
              <a:t>số 4 và 6: Thay đổi cách tính khoảng cách, sử dụng thư viện mới, thay đổi cách tính phí vận chuyển mới</a:t>
            </a: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dirty="0">
              <a:latin typeface="Calibri"/>
              <a:ea typeface="Calibri"/>
              <a:cs typeface="Calibri"/>
              <a:sym typeface="Calibri"/>
            </a:endParaRPr>
          </a:p>
        </p:txBody>
      </p:sp>
      <p:pic>
        <p:nvPicPr>
          <p:cNvPr id="251" name="Google Shape;251;p46"/>
          <p:cNvPicPr preferRelativeResize="0"/>
          <p:nvPr/>
        </p:nvPicPr>
        <p:blipFill>
          <a:blip r:embed="rId3">
            <a:alphaModFix/>
          </a:blip>
          <a:stretch>
            <a:fillRect/>
          </a:stretch>
        </p:blipFill>
        <p:spPr>
          <a:xfrm>
            <a:off x="0" y="1273300"/>
            <a:ext cx="9062077" cy="3849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7"/>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26</a:t>
            </a:fld>
            <a:endParaRPr/>
          </a:p>
        </p:txBody>
      </p:sp>
      <p:sp>
        <p:nvSpPr>
          <p:cNvPr id="257" name="Google Shape;257;p47"/>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58" name="Google Shape;258;p47"/>
          <p:cNvSpPr txBox="1">
            <a:spLocks noGrp="1"/>
          </p:cNvSpPr>
          <p:nvPr>
            <p:ph type="body" idx="1"/>
          </p:nvPr>
        </p:nvSpPr>
        <p:spPr>
          <a:xfrm>
            <a:off x="265500" y="531875"/>
            <a:ext cx="8613000" cy="3849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sz="1800" b="1" i="1" dirty="0">
                <a:latin typeface="Calibri"/>
                <a:ea typeface="Calibri"/>
                <a:cs typeface="Calibri"/>
                <a:sym typeface="Calibri"/>
              </a:rPr>
              <a:t>4.4. Yêu cầu thêm số 4 và 6: Thay đổi cách tính khoảng cách, sử dụng thư viện mới, thay đổi cách tính phí vận chuyển mới</a:t>
            </a: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dirty="0">
              <a:latin typeface="Calibri"/>
              <a:ea typeface="Calibri"/>
              <a:cs typeface="Calibri"/>
              <a:sym typeface="Calibri"/>
            </a:endParaRPr>
          </a:p>
        </p:txBody>
      </p:sp>
      <p:pic>
        <p:nvPicPr>
          <p:cNvPr id="259" name="Google Shape;259;p47"/>
          <p:cNvPicPr preferRelativeResize="0"/>
          <p:nvPr/>
        </p:nvPicPr>
        <p:blipFill>
          <a:blip r:embed="rId3">
            <a:alphaModFix/>
          </a:blip>
          <a:stretch>
            <a:fillRect/>
          </a:stretch>
        </p:blipFill>
        <p:spPr>
          <a:xfrm>
            <a:off x="509925" y="1293900"/>
            <a:ext cx="8124152" cy="37864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8"/>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27</a:t>
            </a:fld>
            <a:endParaRPr/>
          </a:p>
        </p:txBody>
      </p:sp>
      <p:sp>
        <p:nvSpPr>
          <p:cNvPr id="265" name="Google Shape;265;p48"/>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66" name="Google Shape;266;p48"/>
          <p:cNvSpPr txBox="1">
            <a:spLocks noGrp="1"/>
          </p:cNvSpPr>
          <p:nvPr>
            <p:ph type="body" idx="1"/>
          </p:nvPr>
        </p:nvSpPr>
        <p:spPr>
          <a:xfrm>
            <a:off x="129725" y="624577"/>
            <a:ext cx="9144000" cy="4077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sz="1800" b="1" i="1" dirty="0">
                <a:latin typeface="Calibri"/>
                <a:ea typeface="Calibri"/>
                <a:cs typeface="Calibri"/>
                <a:sym typeface="Calibri"/>
              </a:rPr>
              <a:t>4.5. Thêm phương thức thanh toán mới: Thẻ nội địa (Domestic Card)</a:t>
            </a: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dirty="0">
              <a:latin typeface="Calibri"/>
              <a:ea typeface="Calibri"/>
              <a:cs typeface="Calibri"/>
              <a:sym typeface="Calibri"/>
            </a:endParaRPr>
          </a:p>
        </p:txBody>
      </p:sp>
      <p:pic>
        <p:nvPicPr>
          <p:cNvPr id="267" name="Google Shape;267;p48"/>
          <p:cNvPicPr preferRelativeResize="0"/>
          <p:nvPr/>
        </p:nvPicPr>
        <p:blipFill>
          <a:blip r:embed="rId3">
            <a:alphaModFix/>
          </a:blip>
          <a:stretch>
            <a:fillRect/>
          </a:stretch>
        </p:blipFill>
        <p:spPr>
          <a:xfrm>
            <a:off x="747850" y="1048300"/>
            <a:ext cx="7907750" cy="3751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9"/>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28</a:t>
            </a:fld>
            <a:endParaRPr/>
          </a:p>
        </p:txBody>
      </p:sp>
      <p:sp>
        <p:nvSpPr>
          <p:cNvPr id="273" name="Google Shape;273;p49"/>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74" name="Google Shape;274;p49"/>
          <p:cNvSpPr txBox="1">
            <a:spLocks noGrp="1"/>
          </p:cNvSpPr>
          <p:nvPr>
            <p:ph type="body" idx="1"/>
          </p:nvPr>
        </p:nvSpPr>
        <p:spPr>
          <a:xfrm>
            <a:off x="0" y="722375"/>
            <a:ext cx="9144000" cy="4077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sz="1800" b="1" i="1" dirty="0">
                <a:latin typeface="Calibri"/>
                <a:ea typeface="Calibri"/>
                <a:cs typeface="Calibri"/>
                <a:sym typeface="Calibri"/>
              </a:rPr>
              <a:t>4.5. Thêm phương thức thanh toán mới: Thẻ nội địa (Domestic Card)</a:t>
            </a: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dirty="0">
              <a:latin typeface="Calibri"/>
              <a:ea typeface="Calibri"/>
              <a:cs typeface="Calibri"/>
              <a:sym typeface="Calibri"/>
            </a:endParaRPr>
          </a:p>
        </p:txBody>
      </p:sp>
      <p:pic>
        <p:nvPicPr>
          <p:cNvPr id="275" name="Google Shape;275;p49"/>
          <p:cNvPicPr preferRelativeResize="0"/>
          <p:nvPr/>
        </p:nvPicPr>
        <p:blipFill>
          <a:blip r:embed="rId3">
            <a:alphaModFix/>
          </a:blip>
          <a:stretch>
            <a:fillRect/>
          </a:stretch>
        </p:blipFill>
        <p:spPr>
          <a:xfrm>
            <a:off x="775275" y="1148974"/>
            <a:ext cx="7593499" cy="3651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29</a:t>
            </a:fld>
            <a:endParaRPr/>
          </a:p>
        </p:txBody>
      </p:sp>
      <p:sp>
        <p:nvSpPr>
          <p:cNvPr id="281" name="Google Shape;281;p50"/>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82" name="Google Shape;282;p50"/>
          <p:cNvSpPr txBox="1">
            <a:spLocks noGrp="1"/>
          </p:cNvSpPr>
          <p:nvPr>
            <p:ph type="body" idx="1"/>
          </p:nvPr>
        </p:nvSpPr>
        <p:spPr>
          <a:xfrm>
            <a:off x="0" y="722375"/>
            <a:ext cx="9144000" cy="4077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sz="1800" b="1" i="1" dirty="0">
                <a:latin typeface="Calibri"/>
                <a:ea typeface="Calibri"/>
                <a:cs typeface="Calibri"/>
                <a:sym typeface="Calibri"/>
              </a:rPr>
              <a:t>4.6. Giải quyết vấn đề vi phạm nguyên lý Single Responsibility Principle trong class AuthenticationController </a:t>
            </a: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dirty="0">
              <a:latin typeface="Calibri"/>
              <a:ea typeface="Calibri"/>
              <a:cs typeface="Calibri"/>
              <a:sym typeface="Calibri"/>
            </a:endParaRPr>
          </a:p>
        </p:txBody>
      </p:sp>
      <p:pic>
        <p:nvPicPr>
          <p:cNvPr id="283" name="Google Shape;283;p50"/>
          <p:cNvPicPr preferRelativeResize="0"/>
          <p:nvPr/>
        </p:nvPicPr>
        <p:blipFill>
          <a:blip r:embed="rId3">
            <a:alphaModFix/>
          </a:blip>
          <a:stretch>
            <a:fillRect/>
          </a:stretch>
        </p:blipFill>
        <p:spPr>
          <a:xfrm>
            <a:off x="1025275" y="1650375"/>
            <a:ext cx="6899076" cy="265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9"/>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3</a:t>
            </a:fld>
            <a:endParaRPr/>
          </a:p>
        </p:txBody>
      </p:sp>
      <p:sp>
        <p:nvSpPr>
          <p:cNvPr id="134" name="Google Shape;134;p29"/>
          <p:cNvSpPr txBox="1">
            <a:spLocks noGrp="1"/>
          </p:cNvSpPr>
          <p:nvPr>
            <p:ph type="title"/>
          </p:nvPr>
        </p:nvSpPr>
        <p:spPr>
          <a:xfrm>
            <a:off x="235077" y="76200"/>
            <a:ext cx="8673846" cy="33880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800"/>
              <a:buFont typeface="Lato"/>
              <a:buNone/>
            </a:pPr>
            <a:r>
              <a:rPr lang="vi" sz="3200" dirty="0">
                <a:latin typeface="+mj-lt"/>
              </a:rPr>
              <a:t>Nội dung trình bày</a:t>
            </a:r>
            <a:endParaRPr sz="3200" dirty="0">
              <a:latin typeface="+mj-lt"/>
            </a:endParaRPr>
          </a:p>
        </p:txBody>
      </p:sp>
      <p:sp>
        <p:nvSpPr>
          <p:cNvPr id="135" name="Google Shape;135;p29"/>
          <p:cNvSpPr txBox="1">
            <a:spLocks noGrp="1"/>
          </p:cNvSpPr>
          <p:nvPr>
            <p:ph type="body" idx="1"/>
          </p:nvPr>
        </p:nvSpPr>
        <p:spPr>
          <a:xfrm>
            <a:off x="235077" y="630935"/>
            <a:ext cx="8674100" cy="3977545"/>
          </a:xfrm>
          <a:prstGeom prst="rect">
            <a:avLst/>
          </a:prstGeom>
          <a:noFill/>
          <a:ln>
            <a:noFill/>
          </a:ln>
        </p:spPr>
        <p:txBody>
          <a:bodyPr spcFirstLastPara="1" wrap="square" lIns="91425" tIns="45700" rIns="91425" bIns="45700" anchor="t" anchorCtr="0">
            <a:noAutofit/>
          </a:bodyPr>
          <a:lstStyle/>
          <a:p>
            <a:pPr marL="12700" lvl="0" indent="0" algn="l" rtl="0">
              <a:lnSpc>
                <a:spcPct val="150000"/>
              </a:lnSpc>
              <a:spcBef>
                <a:spcPts val="0"/>
              </a:spcBef>
              <a:spcAft>
                <a:spcPts val="0"/>
              </a:spcAft>
              <a:buClr>
                <a:schemeClr val="dk1"/>
              </a:buClr>
              <a:buSzPts val="1100"/>
              <a:buFont typeface="Arial"/>
              <a:buNone/>
            </a:pPr>
            <a:r>
              <a:rPr lang="vi" sz="3200" dirty="0">
                <a:latin typeface="Arial"/>
                <a:ea typeface="Arial"/>
                <a:cs typeface="Arial"/>
                <a:sym typeface="Arial"/>
              </a:rPr>
              <a:t>1.Phân công công việc</a:t>
            </a:r>
            <a:endParaRPr sz="3200" dirty="0">
              <a:latin typeface="Arial"/>
              <a:ea typeface="Arial"/>
              <a:cs typeface="Arial"/>
              <a:sym typeface="Arial"/>
            </a:endParaRPr>
          </a:p>
          <a:p>
            <a:pPr marL="12700" lvl="0" indent="0" algn="l" rtl="0">
              <a:lnSpc>
                <a:spcPct val="150000"/>
              </a:lnSpc>
              <a:spcBef>
                <a:spcPts val="0"/>
              </a:spcBef>
              <a:spcAft>
                <a:spcPts val="0"/>
              </a:spcAft>
              <a:buClr>
                <a:schemeClr val="dk1"/>
              </a:buClr>
              <a:buSzPts val="1100"/>
              <a:buFont typeface="Arial"/>
              <a:buNone/>
            </a:pPr>
            <a:r>
              <a:rPr lang="vi" sz="3200" dirty="0">
                <a:latin typeface="Arial"/>
                <a:ea typeface="Arial"/>
                <a:cs typeface="Arial"/>
                <a:sym typeface="Arial"/>
              </a:rPr>
              <a:t>2.Tổng quan</a:t>
            </a:r>
            <a:endParaRPr sz="3200" dirty="0">
              <a:latin typeface="Arial"/>
              <a:ea typeface="Arial"/>
              <a:cs typeface="Arial"/>
              <a:sym typeface="Arial"/>
            </a:endParaRPr>
          </a:p>
          <a:p>
            <a:pPr marL="12700" lvl="0" indent="0" algn="l" rtl="0">
              <a:lnSpc>
                <a:spcPct val="150000"/>
              </a:lnSpc>
              <a:spcBef>
                <a:spcPts val="0"/>
              </a:spcBef>
              <a:spcAft>
                <a:spcPts val="0"/>
              </a:spcAft>
              <a:buClr>
                <a:schemeClr val="dk1"/>
              </a:buClr>
              <a:buSzPts val="1100"/>
              <a:buFont typeface="Arial"/>
              <a:buNone/>
            </a:pPr>
            <a:r>
              <a:rPr lang="vi" sz="3200" dirty="0">
                <a:latin typeface="Arial"/>
                <a:ea typeface="Arial"/>
                <a:cs typeface="Arial"/>
                <a:sym typeface="Arial"/>
              </a:rPr>
              <a:t>3.Đánh giá thiết kế cũ</a:t>
            </a:r>
            <a:endParaRPr lang="en-US" sz="3200" dirty="0">
              <a:latin typeface="Arial"/>
              <a:ea typeface="Arial"/>
              <a:cs typeface="Arial"/>
              <a:sym typeface="Arial"/>
            </a:endParaRPr>
          </a:p>
          <a:p>
            <a:pPr marL="12700" lvl="0" indent="0" algn="l" rtl="0">
              <a:lnSpc>
                <a:spcPct val="150000"/>
              </a:lnSpc>
              <a:spcBef>
                <a:spcPts val="0"/>
              </a:spcBef>
              <a:spcAft>
                <a:spcPts val="0"/>
              </a:spcAft>
              <a:buClr>
                <a:schemeClr val="dk1"/>
              </a:buClr>
              <a:buSzPts val="1100"/>
              <a:buFont typeface="Arial"/>
              <a:buNone/>
            </a:pPr>
            <a:r>
              <a:rPr lang="vi" sz="3200" dirty="0">
                <a:latin typeface="Arial"/>
                <a:ea typeface="Arial"/>
                <a:cs typeface="Arial"/>
                <a:sym typeface="Arial"/>
              </a:rPr>
              <a:t>4. Đề xuất cải tiến</a:t>
            </a:r>
            <a:endParaRPr lang="en-US" sz="3200" dirty="0">
              <a:latin typeface="Arial"/>
              <a:ea typeface="Arial"/>
              <a:cs typeface="Arial"/>
              <a:sym typeface="Arial"/>
            </a:endParaRPr>
          </a:p>
          <a:p>
            <a:pPr marL="0" lvl="0" indent="0" algn="l" rtl="0">
              <a:lnSpc>
                <a:spcPct val="150000"/>
              </a:lnSpc>
              <a:spcBef>
                <a:spcPts val="0"/>
              </a:spcBef>
              <a:spcAft>
                <a:spcPts val="0"/>
              </a:spcAft>
              <a:buClr>
                <a:schemeClr val="dk1"/>
              </a:buClr>
              <a:buSzPts val="1100"/>
              <a:buFont typeface="Arial"/>
              <a:buNone/>
            </a:pPr>
            <a:r>
              <a:rPr lang="vi" sz="3200" dirty="0">
                <a:latin typeface="Arial"/>
                <a:ea typeface="Arial"/>
                <a:cs typeface="Arial"/>
                <a:sym typeface="Arial"/>
              </a:rPr>
              <a:t>5.Kết luận</a:t>
            </a:r>
            <a:endParaRPr sz="3200" dirty="0">
              <a:latin typeface="Arial"/>
              <a:ea typeface="Arial"/>
              <a:cs typeface="Arial"/>
              <a:sym typeface="Arial"/>
            </a:endParaRPr>
          </a:p>
          <a:p>
            <a:pPr marL="228600" lvl="0" indent="-50800" algn="l" rtl="0">
              <a:lnSpc>
                <a:spcPct val="90000"/>
              </a:lnSpc>
              <a:spcBef>
                <a:spcPts val="0"/>
              </a:spcBef>
              <a:spcAft>
                <a:spcPts val="0"/>
              </a:spcAft>
              <a:buClr>
                <a:schemeClr val="dk1"/>
              </a:buClr>
              <a:buSzPts val="2800"/>
              <a:buNone/>
            </a:pPr>
            <a:endParaRPr sz="29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1"/>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30</a:t>
            </a:fld>
            <a:endParaRPr/>
          </a:p>
        </p:txBody>
      </p:sp>
      <p:sp>
        <p:nvSpPr>
          <p:cNvPr id="289" name="Google Shape;289;p51"/>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4. Đề xuất cải tiến</a:t>
            </a:r>
            <a:endParaRPr/>
          </a:p>
        </p:txBody>
      </p:sp>
      <p:sp>
        <p:nvSpPr>
          <p:cNvPr id="290" name="Google Shape;290;p51"/>
          <p:cNvSpPr txBox="1">
            <a:spLocks noGrp="1"/>
          </p:cNvSpPr>
          <p:nvPr>
            <p:ph type="body" idx="1"/>
          </p:nvPr>
        </p:nvSpPr>
        <p:spPr>
          <a:xfrm>
            <a:off x="92400" y="532950"/>
            <a:ext cx="9051600" cy="4077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None/>
            </a:pPr>
            <a:r>
              <a:rPr lang="vi" sz="1800" b="1" i="1" dirty="0">
                <a:latin typeface="Calibri"/>
                <a:ea typeface="Calibri"/>
                <a:cs typeface="Calibri"/>
                <a:sym typeface="Calibri"/>
              </a:rPr>
              <a:t>4.7. Giải quyết vấn đề tạo nhiều đối tượng Cart không cần thiết bằng Singleton Pattern</a:t>
            </a: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0" lvl="0" indent="0" algn="l" rtl="0">
              <a:spcBef>
                <a:spcPts val="1000"/>
              </a:spcBef>
              <a:spcAft>
                <a:spcPts val="0"/>
              </a:spcAft>
              <a:buClr>
                <a:schemeClr val="dk1"/>
              </a:buClr>
              <a:buSzPts val="1100"/>
              <a:buNone/>
            </a:pPr>
            <a:endParaRPr sz="1800" b="1" i="1" dirty="0">
              <a:latin typeface="Calibri"/>
              <a:ea typeface="Calibri"/>
              <a:cs typeface="Calibri"/>
              <a:sym typeface="Calibri"/>
            </a:endParaRPr>
          </a:p>
          <a:p>
            <a:pPr marL="228600" lvl="0" indent="-50800" algn="l" rtl="0">
              <a:lnSpc>
                <a:spcPct val="90000"/>
              </a:lnSpc>
              <a:spcBef>
                <a:spcPts val="0"/>
              </a:spcBef>
              <a:spcAft>
                <a:spcPts val="0"/>
              </a:spcAft>
              <a:buClr>
                <a:schemeClr val="dk1"/>
              </a:buClr>
              <a:buSzPts val="2800"/>
              <a:buNone/>
            </a:pPr>
            <a:endParaRPr sz="1800" i="1" dirty="0">
              <a:latin typeface="Calibri"/>
              <a:ea typeface="Calibri"/>
              <a:cs typeface="Calibri"/>
              <a:sym typeface="Calibri"/>
            </a:endParaRPr>
          </a:p>
        </p:txBody>
      </p:sp>
      <p:pic>
        <p:nvPicPr>
          <p:cNvPr id="291" name="Google Shape;291;p51"/>
          <p:cNvPicPr preferRelativeResize="0"/>
          <p:nvPr/>
        </p:nvPicPr>
        <p:blipFill>
          <a:blip r:embed="rId3">
            <a:alphaModFix/>
          </a:blip>
          <a:stretch>
            <a:fillRect/>
          </a:stretch>
        </p:blipFill>
        <p:spPr>
          <a:xfrm>
            <a:off x="571413" y="981800"/>
            <a:ext cx="8093319" cy="381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2"/>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31</a:t>
            </a:fld>
            <a:endParaRPr/>
          </a:p>
        </p:txBody>
      </p:sp>
      <p:sp>
        <p:nvSpPr>
          <p:cNvPr id="297" name="Google Shape;297;p52"/>
          <p:cNvSpPr txBox="1">
            <a:spLocks noGrp="1"/>
          </p:cNvSpPr>
          <p:nvPr>
            <p:ph type="title"/>
          </p:nvPr>
        </p:nvSpPr>
        <p:spPr>
          <a:xfrm>
            <a:off x="235077" y="58960"/>
            <a:ext cx="8673900" cy="338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800"/>
              <a:buFont typeface="Lato"/>
              <a:buNone/>
            </a:pPr>
            <a:r>
              <a:rPr lang="vi">
                <a:solidFill>
                  <a:srgbClr val="FFFFFF"/>
                </a:solidFill>
                <a:latin typeface="Arial"/>
                <a:ea typeface="Arial"/>
                <a:cs typeface="Arial"/>
                <a:sym typeface="Arial"/>
              </a:rPr>
              <a:t>5. Kết luận</a:t>
            </a:r>
            <a:endParaRPr/>
          </a:p>
        </p:txBody>
      </p:sp>
      <p:sp>
        <p:nvSpPr>
          <p:cNvPr id="298" name="Google Shape;298;p52"/>
          <p:cNvSpPr txBox="1">
            <a:spLocks noGrp="1"/>
          </p:cNvSpPr>
          <p:nvPr>
            <p:ph type="body" idx="1"/>
          </p:nvPr>
        </p:nvSpPr>
        <p:spPr>
          <a:xfrm>
            <a:off x="234950" y="722376"/>
            <a:ext cx="8674200" cy="38496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3"/>
          <p:cNvSpPr txBox="1">
            <a:spLocks noGrp="1"/>
          </p:cNvSpPr>
          <p:nvPr>
            <p:ph type="sldNum" idx="12"/>
          </p:nvPr>
        </p:nvSpPr>
        <p:spPr>
          <a:xfrm>
            <a:off x="6867383" y="4929095"/>
            <a:ext cx="2057400" cy="2739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32</a:t>
            </a:fld>
            <a:endParaRPr/>
          </a:p>
        </p:txBody>
      </p:sp>
      <p:sp>
        <p:nvSpPr>
          <p:cNvPr id="304" name="Google Shape;304;p53"/>
          <p:cNvSpPr txBox="1"/>
          <p:nvPr/>
        </p:nvSpPr>
        <p:spPr>
          <a:xfrm>
            <a:off x="4181094" y="2266493"/>
            <a:ext cx="4197900" cy="610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4800"/>
              <a:buFont typeface="Lato"/>
              <a:buNone/>
            </a:pPr>
            <a:r>
              <a:rPr lang="vi" sz="4800" b="1" i="0" u="none" strike="noStrike" cap="none">
                <a:solidFill>
                  <a:srgbClr val="C00000"/>
                </a:solidFill>
                <a:latin typeface="Lato"/>
                <a:ea typeface="Lato"/>
                <a:cs typeface="Lato"/>
                <a:sym typeface="Lato"/>
              </a:rPr>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4</a:t>
            </a:fld>
            <a:endParaRPr/>
          </a:p>
        </p:txBody>
      </p:sp>
      <p:sp>
        <p:nvSpPr>
          <p:cNvPr id="141" name="Google Shape;141;p30"/>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lt1"/>
              </a:buClr>
              <a:buSzPts val="2800"/>
              <a:buFont typeface="Lato"/>
              <a:buNone/>
            </a:pPr>
            <a:r>
              <a:rPr lang="vi" sz="3200" dirty="0">
                <a:solidFill>
                  <a:srgbClr val="FFFFFF"/>
                </a:solidFill>
                <a:latin typeface="Arial"/>
                <a:ea typeface="Arial"/>
                <a:cs typeface="Arial"/>
                <a:sym typeface="Arial"/>
              </a:rPr>
              <a:t>1. Phân công công việc</a:t>
            </a:r>
            <a:endParaRPr sz="3200" dirty="0"/>
          </a:p>
        </p:txBody>
      </p:sp>
      <p:sp>
        <p:nvSpPr>
          <p:cNvPr id="142" name="Google Shape;142;p30"/>
          <p:cNvSpPr txBox="1">
            <a:spLocks noGrp="1"/>
          </p:cNvSpPr>
          <p:nvPr>
            <p:ph type="body" idx="1"/>
          </p:nvPr>
        </p:nvSpPr>
        <p:spPr>
          <a:xfrm>
            <a:off x="234950" y="722376"/>
            <a:ext cx="8674100" cy="3849624"/>
          </a:xfrm>
          <a:prstGeom prst="rect">
            <a:avLst/>
          </a:prstGeom>
          <a:noFill/>
          <a:ln>
            <a:noFill/>
          </a:ln>
        </p:spPr>
        <p:txBody>
          <a:bodyPr spcFirstLastPara="1" wrap="square" lIns="91425" tIns="45700" rIns="91425" bIns="45700" anchor="t" anchorCtr="0">
            <a:noAutofit/>
          </a:bodyPr>
          <a:lstStyle/>
          <a:p>
            <a:pPr marL="463550" lvl="0" indent="-285750" algn="l" rtl="0">
              <a:lnSpc>
                <a:spcPct val="90000"/>
              </a:lnSpc>
              <a:spcBef>
                <a:spcPts val="0"/>
              </a:spcBef>
              <a:spcAft>
                <a:spcPts val="0"/>
              </a:spcAft>
              <a:buClr>
                <a:schemeClr val="dk1"/>
              </a:buClr>
              <a:buSzPts val="2800"/>
              <a:buFont typeface="Arial" panose="020B0604020202020204" pitchFamily="34" charset="0"/>
              <a:buChar char="•"/>
            </a:pPr>
            <a:r>
              <a:rPr lang="en-US" dirty="0"/>
              <a:t>Coupling, Cohesion, SOLID: (</a:t>
            </a:r>
            <a:r>
              <a:rPr lang="en-US" dirty="0" err="1"/>
              <a:t>Thực</a:t>
            </a:r>
            <a:r>
              <a:rPr lang="en-US" dirty="0"/>
              <a:t> </a:t>
            </a:r>
            <a:r>
              <a:rPr lang="en-US" dirty="0" err="1"/>
              <a:t>hiện</a:t>
            </a:r>
            <a:r>
              <a:rPr lang="en-US" dirty="0"/>
              <a:t> </a:t>
            </a:r>
            <a:r>
              <a:rPr lang="en-US" dirty="0" err="1"/>
              <a:t>theo</a:t>
            </a:r>
            <a:r>
              <a:rPr lang="en-US" dirty="0"/>
              <a:t> </a:t>
            </a:r>
            <a:r>
              <a:rPr lang="en-US" dirty="0" err="1"/>
              <a:t>subteam</a:t>
            </a:r>
            <a:r>
              <a:rPr lang="en-US" dirty="0"/>
              <a:t>)</a:t>
            </a:r>
            <a:endParaRPr dirty="0"/>
          </a:p>
        </p:txBody>
      </p:sp>
      <p:graphicFrame>
        <p:nvGraphicFramePr>
          <p:cNvPr id="6" name="Table 6">
            <a:extLst>
              <a:ext uri="{FF2B5EF4-FFF2-40B4-BE49-F238E27FC236}">
                <a16:creationId xmlns:a16="http://schemas.microsoft.com/office/drawing/2014/main" id="{54997E02-989D-926F-C58B-BFEAD783BB7F}"/>
              </a:ext>
            </a:extLst>
          </p:cNvPr>
          <p:cNvGraphicFramePr>
            <a:graphicFrameLocks noGrp="1"/>
          </p:cNvGraphicFramePr>
          <p:nvPr>
            <p:extLst>
              <p:ext uri="{D42A27DB-BD31-4B8C-83A1-F6EECF244321}">
                <p14:modId xmlns:p14="http://schemas.microsoft.com/office/powerpoint/2010/main" val="2093837838"/>
              </p:ext>
            </p:extLst>
          </p:nvPr>
        </p:nvGraphicFramePr>
        <p:xfrm>
          <a:off x="594360" y="1188720"/>
          <a:ext cx="7955280" cy="3449725"/>
        </p:xfrm>
        <a:graphic>
          <a:graphicData uri="http://schemas.openxmlformats.org/drawingml/2006/table">
            <a:tbl>
              <a:tblPr firstRow="1" bandRow="1">
                <a:tableStyleId>{5C22544A-7EE6-4342-B048-85BDC9FD1C3A}</a:tableStyleId>
              </a:tblPr>
              <a:tblGrid>
                <a:gridCol w="2380500">
                  <a:extLst>
                    <a:ext uri="{9D8B030D-6E8A-4147-A177-3AD203B41FA5}">
                      <a16:colId xmlns:a16="http://schemas.microsoft.com/office/drawing/2014/main" val="4289791369"/>
                    </a:ext>
                  </a:extLst>
                </a:gridCol>
                <a:gridCol w="1437426">
                  <a:extLst>
                    <a:ext uri="{9D8B030D-6E8A-4147-A177-3AD203B41FA5}">
                      <a16:colId xmlns:a16="http://schemas.microsoft.com/office/drawing/2014/main" val="1536711661"/>
                    </a:ext>
                  </a:extLst>
                </a:gridCol>
                <a:gridCol w="4137354">
                  <a:extLst>
                    <a:ext uri="{9D8B030D-6E8A-4147-A177-3AD203B41FA5}">
                      <a16:colId xmlns:a16="http://schemas.microsoft.com/office/drawing/2014/main" val="608081824"/>
                    </a:ext>
                  </a:extLst>
                </a:gridCol>
              </a:tblGrid>
              <a:tr h="425067">
                <a:tc>
                  <a:txBody>
                    <a:bodyPr/>
                    <a:lstStyle/>
                    <a:p>
                      <a:pPr algn="ctr"/>
                      <a:r>
                        <a:rPr lang="en-US" dirty="0" err="1">
                          <a:solidFill>
                            <a:schemeClr val="tx1"/>
                          </a:solidFill>
                        </a:rPr>
                        <a:t>Họ</a:t>
                      </a:r>
                      <a:r>
                        <a:rPr lang="en-US" dirty="0">
                          <a:solidFill>
                            <a:schemeClr val="tx1"/>
                          </a:solidFill>
                        </a:rPr>
                        <a:t> </a:t>
                      </a:r>
                      <a:r>
                        <a:rPr lang="en-US" dirty="0" err="1">
                          <a:solidFill>
                            <a:schemeClr val="tx1"/>
                          </a:solidFill>
                        </a:rPr>
                        <a:t>tên</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MSSV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a:solidFill>
                            <a:schemeClr val="tx1"/>
                          </a:solidFill>
                        </a:rPr>
                        <a:t>Công</a:t>
                      </a:r>
                      <a:r>
                        <a:rPr lang="en-US" dirty="0">
                          <a:solidFill>
                            <a:schemeClr val="tx1"/>
                          </a:solidFill>
                        </a:rPr>
                        <a:t> </a:t>
                      </a:r>
                      <a:r>
                        <a:rPr lang="en-US" dirty="0" err="1">
                          <a:solidFill>
                            <a:schemeClr val="tx1"/>
                          </a:solidFill>
                        </a:rPr>
                        <a:t>việc</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4126061"/>
                  </a:ext>
                </a:extLst>
              </a:tr>
              <a:tr h="941221">
                <a:tc>
                  <a:txBody>
                    <a:bodyPr/>
                    <a:lstStyle/>
                    <a:p>
                      <a:pPr algn="l"/>
                      <a:r>
                        <a:rPr lang="en-US" dirty="0" err="1">
                          <a:solidFill>
                            <a:schemeClr val="tx1"/>
                          </a:solidFill>
                        </a:rPr>
                        <a:t>Nguyễn</a:t>
                      </a:r>
                      <a:r>
                        <a:rPr lang="en-US" dirty="0">
                          <a:solidFill>
                            <a:schemeClr val="tx1"/>
                          </a:solidFill>
                        </a:rPr>
                        <a:t> Văn </a:t>
                      </a:r>
                      <a:r>
                        <a:rPr lang="en-US" dirty="0" err="1">
                          <a:solidFill>
                            <a:schemeClr val="tx1"/>
                          </a:solidFill>
                        </a:rPr>
                        <a:t>Biển</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20193993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i="0" dirty="0">
                          <a:solidFill>
                            <a:schemeClr val="tx1"/>
                          </a:solidFill>
                          <a:latin typeface="+mn-lt"/>
                        </a:rPr>
                        <a:t>Subteam2: </a:t>
                      </a:r>
                      <a:r>
                        <a:rPr lang="en-US" b="0" i="0" dirty="0" err="1">
                          <a:solidFill>
                            <a:schemeClr val="tx1"/>
                          </a:solidFill>
                          <a:latin typeface="+mn-lt"/>
                        </a:rPr>
                        <a:t>Tìm</a:t>
                      </a:r>
                      <a:r>
                        <a:rPr lang="en-US" b="0" i="0" dirty="0">
                          <a:solidFill>
                            <a:schemeClr val="tx1"/>
                          </a:solidFill>
                          <a:latin typeface="+mn-lt"/>
                        </a:rPr>
                        <a:t> </a:t>
                      </a:r>
                      <a:r>
                        <a:rPr lang="en-US" b="0" i="0" dirty="0" err="1">
                          <a:solidFill>
                            <a:schemeClr val="tx1"/>
                          </a:solidFill>
                          <a:latin typeface="+mn-lt"/>
                        </a:rPr>
                        <a:t>kiếm</a:t>
                      </a:r>
                      <a:r>
                        <a:rPr lang="en-US" b="0" i="0" dirty="0">
                          <a:solidFill>
                            <a:schemeClr val="tx1"/>
                          </a:solidFill>
                          <a:latin typeface="+mn-lt"/>
                        </a:rPr>
                        <a:t> </a:t>
                      </a:r>
                      <a:r>
                        <a:rPr lang="en-US" b="0" i="0" dirty="0" err="1">
                          <a:solidFill>
                            <a:schemeClr val="tx1"/>
                          </a:solidFill>
                          <a:latin typeface="+mn-lt"/>
                        </a:rPr>
                        <a:t>các</a:t>
                      </a:r>
                      <a:r>
                        <a:rPr lang="en-US" b="0" i="0" dirty="0">
                          <a:solidFill>
                            <a:schemeClr val="tx1"/>
                          </a:solidFill>
                          <a:latin typeface="+mn-lt"/>
                        </a:rPr>
                        <a:t> </a:t>
                      </a:r>
                      <a:r>
                        <a:rPr lang="en-US" b="0" i="0" dirty="0" err="1">
                          <a:solidFill>
                            <a:schemeClr val="tx1"/>
                          </a:solidFill>
                          <a:latin typeface="+mn-lt"/>
                        </a:rPr>
                        <a:t>vấn</a:t>
                      </a:r>
                      <a:r>
                        <a:rPr lang="en-US" b="0" i="0" dirty="0">
                          <a:solidFill>
                            <a:schemeClr val="tx1"/>
                          </a:solidFill>
                          <a:latin typeface="+mn-lt"/>
                        </a:rPr>
                        <a:t> </a:t>
                      </a:r>
                      <a:r>
                        <a:rPr lang="en-US" b="0" i="0" dirty="0" err="1">
                          <a:solidFill>
                            <a:schemeClr val="tx1"/>
                          </a:solidFill>
                          <a:latin typeface="+mn-lt"/>
                        </a:rPr>
                        <a:t>đề</a:t>
                      </a:r>
                      <a:r>
                        <a:rPr lang="en-US" b="0" i="0" dirty="0">
                          <a:solidFill>
                            <a:schemeClr val="tx1"/>
                          </a:solidFill>
                          <a:latin typeface="+mn-lt"/>
                        </a:rPr>
                        <a:t> </a:t>
                      </a:r>
                      <a:r>
                        <a:rPr lang="en-US" b="0" i="0" dirty="0" err="1">
                          <a:solidFill>
                            <a:schemeClr val="tx1"/>
                          </a:solidFill>
                          <a:latin typeface="+mn-lt"/>
                        </a:rPr>
                        <a:t>về</a:t>
                      </a:r>
                      <a:r>
                        <a:rPr lang="en-US" b="0" i="0" dirty="0">
                          <a:solidFill>
                            <a:schemeClr val="tx1"/>
                          </a:solidFill>
                          <a:latin typeface="+mn-lt"/>
                        </a:rPr>
                        <a:t> Coupling, Cohesion SOLID </a:t>
                      </a:r>
                      <a:r>
                        <a:rPr lang="en-US" b="0" i="0" dirty="0" err="1">
                          <a:solidFill>
                            <a:schemeClr val="tx1"/>
                          </a:solidFill>
                          <a:latin typeface="+mn-lt"/>
                        </a:rPr>
                        <a:t>theo</a:t>
                      </a:r>
                      <a:r>
                        <a:rPr lang="en-US" b="0" i="0" dirty="0">
                          <a:solidFill>
                            <a:schemeClr val="tx1"/>
                          </a:solidFill>
                          <a:latin typeface="+mn-lt"/>
                        </a:rPr>
                        <a:t> </a:t>
                      </a:r>
                      <a:r>
                        <a:rPr lang="en-US" b="0" i="0" dirty="0" err="1">
                          <a:solidFill>
                            <a:schemeClr val="tx1"/>
                          </a:solidFill>
                          <a:latin typeface="+mn-lt"/>
                        </a:rPr>
                        <a:t>subteam</a:t>
                      </a:r>
                      <a:r>
                        <a:rPr lang="en-US" b="0" i="0" dirty="0">
                          <a:solidFill>
                            <a:schemeClr val="tx1"/>
                          </a:solidFill>
                          <a:latin typeface="+mn-lt"/>
                        </a:rPr>
                        <a:t>, </a:t>
                      </a:r>
                      <a:r>
                        <a:rPr lang="en-US" b="0" i="0" dirty="0" err="1">
                          <a:solidFill>
                            <a:schemeClr val="tx1"/>
                          </a:solidFill>
                          <a:latin typeface="+mn-lt"/>
                        </a:rPr>
                        <a:t>trao</a:t>
                      </a:r>
                      <a:r>
                        <a:rPr lang="en-US" b="0" i="0" dirty="0">
                          <a:solidFill>
                            <a:schemeClr val="tx1"/>
                          </a:solidFill>
                          <a:latin typeface="+mn-lt"/>
                        </a:rPr>
                        <a:t> </a:t>
                      </a:r>
                      <a:r>
                        <a:rPr lang="en-US" b="0" i="0" dirty="0" err="1">
                          <a:solidFill>
                            <a:schemeClr val="tx1"/>
                          </a:solidFill>
                          <a:latin typeface="+mn-lt"/>
                        </a:rPr>
                        <a:t>đổi</a:t>
                      </a:r>
                      <a:r>
                        <a:rPr lang="en-US" b="0" i="0" dirty="0">
                          <a:solidFill>
                            <a:schemeClr val="tx1"/>
                          </a:solidFill>
                          <a:latin typeface="+mn-lt"/>
                        </a:rPr>
                        <a:t> </a:t>
                      </a:r>
                      <a:r>
                        <a:rPr lang="en-US" b="0" i="0" dirty="0" err="1">
                          <a:solidFill>
                            <a:schemeClr val="tx1"/>
                          </a:solidFill>
                          <a:latin typeface="+mn-lt"/>
                        </a:rPr>
                        <a:t>chéo</a:t>
                      </a:r>
                      <a:endParaRPr lang="en-US" b="0" i="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3111043"/>
                  </a:ext>
                </a:extLst>
              </a:tr>
              <a:tr h="677375">
                <a:tc>
                  <a:txBody>
                    <a:bodyPr/>
                    <a:lstStyle/>
                    <a:p>
                      <a:pPr algn="l"/>
                      <a:r>
                        <a:rPr lang="en-US" dirty="0" err="1">
                          <a:solidFill>
                            <a:schemeClr val="tx1"/>
                          </a:solidFill>
                        </a:rPr>
                        <a:t>Trần</a:t>
                      </a:r>
                      <a:r>
                        <a:rPr lang="en-US" dirty="0">
                          <a:solidFill>
                            <a:schemeClr val="tx1"/>
                          </a:solidFill>
                        </a:rPr>
                        <a:t> Xuân </a:t>
                      </a:r>
                      <a:r>
                        <a:rPr lang="en-US" dirty="0" err="1">
                          <a:solidFill>
                            <a:schemeClr val="tx1"/>
                          </a:solidFill>
                        </a:rPr>
                        <a:t>Đồng</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20194020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Subteam1: </a:t>
                      </a:r>
                      <a:r>
                        <a:rPr lang="en-US" b="0" i="0" dirty="0" err="1">
                          <a:solidFill>
                            <a:schemeClr val="tx1"/>
                          </a:solidFill>
                          <a:latin typeface="+mn-lt"/>
                        </a:rPr>
                        <a:t>Tìm</a:t>
                      </a:r>
                      <a:r>
                        <a:rPr lang="en-US" b="0" i="0" dirty="0">
                          <a:solidFill>
                            <a:schemeClr val="tx1"/>
                          </a:solidFill>
                          <a:latin typeface="+mn-lt"/>
                        </a:rPr>
                        <a:t> </a:t>
                      </a:r>
                      <a:r>
                        <a:rPr lang="en-US" b="0" i="0" dirty="0" err="1">
                          <a:solidFill>
                            <a:schemeClr val="tx1"/>
                          </a:solidFill>
                          <a:latin typeface="+mn-lt"/>
                        </a:rPr>
                        <a:t>kiếm</a:t>
                      </a:r>
                      <a:r>
                        <a:rPr lang="en-US" b="0" i="0" dirty="0">
                          <a:solidFill>
                            <a:schemeClr val="tx1"/>
                          </a:solidFill>
                          <a:latin typeface="+mn-lt"/>
                        </a:rPr>
                        <a:t> </a:t>
                      </a:r>
                      <a:r>
                        <a:rPr lang="en-US" b="0" i="0" dirty="0" err="1">
                          <a:solidFill>
                            <a:schemeClr val="tx1"/>
                          </a:solidFill>
                          <a:latin typeface="+mn-lt"/>
                        </a:rPr>
                        <a:t>các</a:t>
                      </a:r>
                      <a:r>
                        <a:rPr lang="en-US" b="0" i="0" dirty="0">
                          <a:solidFill>
                            <a:schemeClr val="tx1"/>
                          </a:solidFill>
                          <a:latin typeface="+mn-lt"/>
                        </a:rPr>
                        <a:t> </a:t>
                      </a:r>
                      <a:r>
                        <a:rPr lang="en-US" b="0" i="0" dirty="0" err="1">
                          <a:solidFill>
                            <a:schemeClr val="tx1"/>
                          </a:solidFill>
                          <a:latin typeface="+mn-lt"/>
                        </a:rPr>
                        <a:t>vấn</a:t>
                      </a:r>
                      <a:r>
                        <a:rPr lang="en-US" b="0" i="0" dirty="0">
                          <a:solidFill>
                            <a:schemeClr val="tx1"/>
                          </a:solidFill>
                          <a:latin typeface="+mn-lt"/>
                        </a:rPr>
                        <a:t> </a:t>
                      </a:r>
                      <a:r>
                        <a:rPr lang="en-US" b="0" i="0" dirty="0" err="1">
                          <a:solidFill>
                            <a:schemeClr val="tx1"/>
                          </a:solidFill>
                          <a:latin typeface="+mn-lt"/>
                        </a:rPr>
                        <a:t>đề</a:t>
                      </a:r>
                      <a:r>
                        <a:rPr lang="en-US" b="0" i="0" dirty="0">
                          <a:solidFill>
                            <a:schemeClr val="tx1"/>
                          </a:solidFill>
                          <a:latin typeface="+mn-lt"/>
                        </a:rPr>
                        <a:t> </a:t>
                      </a:r>
                      <a:r>
                        <a:rPr lang="en-US" b="0" i="0" dirty="0" err="1">
                          <a:solidFill>
                            <a:schemeClr val="tx1"/>
                          </a:solidFill>
                          <a:latin typeface="+mn-lt"/>
                        </a:rPr>
                        <a:t>về</a:t>
                      </a:r>
                      <a:r>
                        <a:rPr lang="en-US" b="0" i="0" dirty="0">
                          <a:solidFill>
                            <a:schemeClr val="tx1"/>
                          </a:solidFill>
                          <a:latin typeface="+mn-lt"/>
                        </a:rPr>
                        <a:t> Coupling, Cohesion SOLID </a:t>
                      </a:r>
                      <a:r>
                        <a:rPr lang="en-US" b="0" i="0" dirty="0" err="1">
                          <a:solidFill>
                            <a:schemeClr val="tx1"/>
                          </a:solidFill>
                          <a:latin typeface="+mn-lt"/>
                        </a:rPr>
                        <a:t>theo</a:t>
                      </a:r>
                      <a:r>
                        <a:rPr lang="en-US" b="0" i="0" dirty="0">
                          <a:solidFill>
                            <a:schemeClr val="tx1"/>
                          </a:solidFill>
                          <a:latin typeface="+mn-lt"/>
                        </a:rPr>
                        <a:t> </a:t>
                      </a:r>
                      <a:r>
                        <a:rPr lang="en-US" b="0" i="0" dirty="0" err="1">
                          <a:solidFill>
                            <a:schemeClr val="tx1"/>
                          </a:solidFill>
                          <a:latin typeface="+mn-lt"/>
                        </a:rPr>
                        <a:t>subteam</a:t>
                      </a:r>
                      <a:r>
                        <a:rPr lang="en-US" b="0" i="0" dirty="0">
                          <a:solidFill>
                            <a:schemeClr val="tx1"/>
                          </a:solidFill>
                          <a:latin typeface="+mn-lt"/>
                        </a:rPr>
                        <a:t>, </a:t>
                      </a:r>
                      <a:r>
                        <a:rPr lang="en-US" b="0" i="0" dirty="0" err="1">
                          <a:solidFill>
                            <a:schemeClr val="tx1"/>
                          </a:solidFill>
                          <a:latin typeface="+mn-lt"/>
                        </a:rPr>
                        <a:t>trao</a:t>
                      </a:r>
                      <a:r>
                        <a:rPr lang="en-US" b="0" i="0" dirty="0">
                          <a:solidFill>
                            <a:schemeClr val="tx1"/>
                          </a:solidFill>
                          <a:latin typeface="+mn-lt"/>
                        </a:rPr>
                        <a:t> </a:t>
                      </a:r>
                      <a:r>
                        <a:rPr lang="en-US" b="0" i="0" dirty="0" err="1">
                          <a:solidFill>
                            <a:schemeClr val="tx1"/>
                          </a:solidFill>
                          <a:latin typeface="+mn-lt"/>
                        </a:rPr>
                        <a:t>đổi</a:t>
                      </a:r>
                      <a:r>
                        <a:rPr lang="en-US" b="0" i="0" dirty="0">
                          <a:solidFill>
                            <a:schemeClr val="tx1"/>
                          </a:solidFill>
                          <a:latin typeface="+mn-lt"/>
                        </a:rPr>
                        <a:t> </a:t>
                      </a:r>
                      <a:r>
                        <a:rPr lang="en-US" b="0" i="0" dirty="0" err="1">
                          <a:solidFill>
                            <a:schemeClr val="tx1"/>
                          </a:solidFill>
                          <a:latin typeface="+mn-lt"/>
                        </a:rPr>
                        <a:t>chéo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9263024"/>
                  </a:ext>
                </a:extLst>
              </a:tr>
              <a:tr h="728687">
                <a:tc>
                  <a:txBody>
                    <a:bodyPr/>
                    <a:lstStyle/>
                    <a:p>
                      <a:pPr algn="l"/>
                      <a:r>
                        <a:rPr lang="en-US" dirty="0">
                          <a:solidFill>
                            <a:schemeClr val="tx1"/>
                          </a:solidFill>
                        </a:rPr>
                        <a:t>Chu </a:t>
                      </a:r>
                      <a:r>
                        <a:rPr lang="en-US" dirty="0" err="1">
                          <a:solidFill>
                            <a:schemeClr val="tx1"/>
                          </a:solidFill>
                        </a:rPr>
                        <a:t>Mạnh</a:t>
                      </a:r>
                      <a:r>
                        <a:rPr lang="en-US" dirty="0">
                          <a:solidFill>
                            <a:schemeClr val="tx1"/>
                          </a:solidFill>
                        </a:rPr>
                        <a:t> </a:t>
                      </a:r>
                      <a:r>
                        <a:rPr lang="en-US" dirty="0" err="1">
                          <a:solidFill>
                            <a:schemeClr val="tx1"/>
                          </a:solidFill>
                        </a:rPr>
                        <a:t>Tiến</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20194182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i="0" dirty="0">
                          <a:solidFill>
                            <a:schemeClr val="tx1"/>
                          </a:solidFill>
                          <a:latin typeface="+mn-lt"/>
                        </a:rPr>
                        <a:t>Subteam2: </a:t>
                      </a:r>
                      <a:r>
                        <a:rPr lang="en-US" b="0" i="0" dirty="0" err="1">
                          <a:solidFill>
                            <a:schemeClr val="tx1"/>
                          </a:solidFill>
                          <a:latin typeface="+mn-lt"/>
                        </a:rPr>
                        <a:t>Tìm</a:t>
                      </a:r>
                      <a:r>
                        <a:rPr lang="en-US" b="0" i="0" dirty="0">
                          <a:solidFill>
                            <a:schemeClr val="tx1"/>
                          </a:solidFill>
                          <a:latin typeface="+mn-lt"/>
                        </a:rPr>
                        <a:t> </a:t>
                      </a:r>
                      <a:r>
                        <a:rPr lang="en-US" b="0" i="0" dirty="0" err="1">
                          <a:solidFill>
                            <a:schemeClr val="tx1"/>
                          </a:solidFill>
                          <a:latin typeface="+mn-lt"/>
                        </a:rPr>
                        <a:t>kiếm</a:t>
                      </a:r>
                      <a:r>
                        <a:rPr lang="en-US" b="0" i="0" dirty="0">
                          <a:solidFill>
                            <a:schemeClr val="tx1"/>
                          </a:solidFill>
                          <a:latin typeface="+mn-lt"/>
                        </a:rPr>
                        <a:t> </a:t>
                      </a:r>
                      <a:r>
                        <a:rPr lang="en-US" b="0" i="0" dirty="0" err="1">
                          <a:solidFill>
                            <a:schemeClr val="tx1"/>
                          </a:solidFill>
                          <a:latin typeface="+mn-lt"/>
                        </a:rPr>
                        <a:t>các</a:t>
                      </a:r>
                      <a:r>
                        <a:rPr lang="en-US" b="0" i="0" dirty="0">
                          <a:solidFill>
                            <a:schemeClr val="tx1"/>
                          </a:solidFill>
                          <a:latin typeface="+mn-lt"/>
                        </a:rPr>
                        <a:t> </a:t>
                      </a:r>
                      <a:r>
                        <a:rPr lang="en-US" b="0" i="0" dirty="0" err="1">
                          <a:solidFill>
                            <a:schemeClr val="tx1"/>
                          </a:solidFill>
                          <a:latin typeface="+mn-lt"/>
                        </a:rPr>
                        <a:t>vấn</a:t>
                      </a:r>
                      <a:r>
                        <a:rPr lang="en-US" b="0" i="0" dirty="0">
                          <a:solidFill>
                            <a:schemeClr val="tx1"/>
                          </a:solidFill>
                          <a:latin typeface="+mn-lt"/>
                        </a:rPr>
                        <a:t> </a:t>
                      </a:r>
                      <a:r>
                        <a:rPr lang="en-US" b="0" i="0" dirty="0" err="1">
                          <a:solidFill>
                            <a:schemeClr val="tx1"/>
                          </a:solidFill>
                          <a:latin typeface="+mn-lt"/>
                        </a:rPr>
                        <a:t>đề</a:t>
                      </a:r>
                      <a:r>
                        <a:rPr lang="en-US" b="0" i="0" dirty="0">
                          <a:solidFill>
                            <a:schemeClr val="tx1"/>
                          </a:solidFill>
                          <a:latin typeface="+mn-lt"/>
                        </a:rPr>
                        <a:t> </a:t>
                      </a:r>
                      <a:r>
                        <a:rPr lang="en-US" b="0" i="0" dirty="0" err="1">
                          <a:solidFill>
                            <a:schemeClr val="tx1"/>
                          </a:solidFill>
                          <a:latin typeface="+mn-lt"/>
                        </a:rPr>
                        <a:t>về</a:t>
                      </a:r>
                      <a:r>
                        <a:rPr lang="en-US" b="0" i="0" dirty="0">
                          <a:solidFill>
                            <a:schemeClr val="tx1"/>
                          </a:solidFill>
                          <a:latin typeface="+mn-lt"/>
                        </a:rPr>
                        <a:t> Coupling, Cohesion SOLID </a:t>
                      </a:r>
                      <a:r>
                        <a:rPr lang="en-US" b="0" i="0" dirty="0" err="1">
                          <a:solidFill>
                            <a:schemeClr val="tx1"/>
                          </a:solidFill>
                          <a:latin typeface="+mn-lt"/>
                        </a:rPr>
                        <a:t>theo</a:t>
                      </a:r>
                      <a:r>
                        <a:rPr lang="en-US" b="0" i="0" dirty="0">
                          <a:solidFill>
                            <a:schemeClr val="tx1"/>
                          </a:solidFill>
                          <a:latin typeface="+mn-lt"/>
                        </a:rPr>
                        <a:t> </a:t>
                      </a:r>
                      <a:r>
                        <a:rPr lang="en-US" b="0" i="0" dirty="0" err="1">
                          <a:solidFill>
                            <a:schemeClr val="tx1"/>
                          </a:solidFill>
                          <a:latin typeface="+mn-lt"/>
                        </a:rPr>
                        <a:t>subteam</a:t>
                      </a:r>
                      <a:r>
                        <a:rPr lang="en-US" b="0" i="0" dirty="0">
                          <a:solidFill>
                            <a:schemeClr val="tx1"/>
                          </a:solidFill>
                          <a:latin typeface="+mn-lt"/>
                        </a:rPr>
                        <a:t>, </a:t>
                      </a:r>
                      <a:r>
                        <a:rPr lang="en-US" b="0" i="0" dirty="0" err="1">
                          <a:solidFill>
                            <a:schemeClr val="tx1"/>
                          </a:solidFill>
                          <a:latin typeface="+mn-lt"/>
                        </a:rPr>
                        <a:t>trao</a:t>
                      </a:r>
                      <a:r>
                        <a:rPr lang="en-US" b="0" i="0" dirty="0">
                          <a:solidFill>
                            <a:schemeClr val="tx1"/>
                          </a:solidFill>
                          <a:latin typeface="+mn-lt"/>
                        </a:rPr>
                        <a:t> </a:t>
                      </a:r>
                      <a:r>
                        <a:rPr lang="en-US" b="0" i="0" dirty="0" err="1">
                          <a:solidFill>
                            <a:schemeClr val="tx1"/>
                          </a:solidFill>
                          <a:latin typeface="+mn-lt"/>
                        </a:rPr>
                        <a:t>đổi</a:t>
                      </a:r>
                      <a:r>
                        <a:rPr lang="en-US" b="0" i="0" dirty="0">
                          <a:solidFill>
                            <a:schemeClr val="tx1"/>
                          </a:solidFill>
                          <a:latin typeface="+mn-lt"/>
                        </a:rPr>
                        <a:t> </a:t>
                      </a:r>
                      <a:r>
                        <a:rPr lang="en-US" b="0" i="0" dirty="0" err="1">
                          <a:solidFill>
                            <a:schemeClr val="tx1"/>
                          </a:solidFill>
                          <a:latin typeface="+mn-lt"/>
                        </a:rPr>
                        <a:t>chéo</a:t>
                      </a:r>
                      <a:endParaRPr lang="en-US" b="0" i="0"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7891977"/>
                  </a:ext>
                </a:extLst>
              </a:tr>
              <a:tr h="677375">
                <a:tc>
                  <a:txBody>
                    <a:bodyPr/>
                    <a:lstStyle/>
                    <a:p>
                      <a:pPr algn="l"/>
                      <a:r>
                        <a:rPr lang="en-US" dirty="0" err="1">
                          <a:solidFill>
                            <a:schemeClr val="tx1"/>
                          </a:solidFill>
                        </a:rPr>
                        <a:t>Nguyễn</a:t>
                      </a:r>
                      <a:r>
                        <a:rPr lang="en-US" dirty="0">
                          <a:solidFill>
                            <a:schemeClr val="tx1"/>
                          </a:solidFill>
                        </a:rPr>
                        <a:t> </a:t>
                      </a:r>
                      <a:r>
                        <a:rPr lang="en-US" dirty="0" err="1">
                          <a:solidFill>
                            <a:schemeClr val="tx1"/>
                          </a:solidFill>
                        </a:rPr>
                        <a:t>Việt</a:t>
                      </a:r>
                      <a:r>
                        <a:rPr lang="en-US" dirty="0">
                          <a:solidFill>
                            <a:schemeClr val="tx1"/>
                          </a:solidFill>
                        </a:rPr>
                        <a:t> </a:t>
                      </a:r>
                      <a:r>
                        <a:rPr lang="en-US" dirty="0" err="1">
                          <a:solidFill>
                            <a:schemeClr val="tx1"/>
                          </a:solidFill>
                        </a:rPr>
                        <a:t>Tùng</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20194208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Subteam1: </a:t>
                      </a:r>
                      <a:r>
                        <a:rPr lang="en-US" b="0" i="0" dirty="0" err="1">
                          <a:solidFill>
                            <a:schemeClr val="tx1"/>
                          </a:solidFill>
                          <a:latin typeface="+mn-lt"/>
                        </a:rPr>
                        <a:t>Tìm</a:t>
                      </a:r>
                      <a:r>
                        <a:rPr lang="en-US" b="0" i="0" dirty="0">
                          <a:solidFill>
                            <a:schemeClr val="tx1"/>
                          </a:solidFill>
                          <a:latin typeface="+mn-lt"/>
                        </a:rPr>
                        <a:t> </a:t>
                      </a:r>
                      <a:r>
                        <a:rPr lang="en-US" b="0" i="0" dirty="0" err="1">
                          <a:solidFill>
                            <a:schemeClr val="tx1"/>
                          </a:solidFill>
                          <a:latin typeface="+mn-lt"/>
                        </a:rPr>
                        <a:t>kiếm</a:t>
                      </a:r>
                      <a:r>
                        <a:rPr lang="en-US" b="0" i="0" dirty="0">
                          <a:solidFill>
                            <a:schemeClr val="tx1"/>
                          </a:solidFill>
                          <a:latin typeface="+mn-lt"/>
                        </a:rPr>
                        <a:t> </a:t>
                      </a:r>
                      <a:r>
                        <a:rPr lang="en-US" b="0" i="0" dirty="0" err="1">
                          <a:solidFill>
                            <a:schemeClr val="tx1"/>
                          </a:solidFill>
                          <a:latin typeface="+mn-lt"/>
                        </a:rPr>
                        <a:t>các</a:t>
                      </a:r>
                      <a:r>
                        <a:rPr lang="en-US" b="0" i="0" dirty="0">
                          <a:solidFill>
                            <a:schemeClr val="tx1"/>
                          </a:solidFill>
                          <a:latin typeface="+mn-lt"/>
                        </a:rPr>
                        <a:t> </a:t>
                      </a:r>
                      <a:r>
                        <a:rPr lang="en-US" b="0" i="0" dirty="0" err="1">
                          <a:solidFill>
                            <a:schemeClr val="tx1"/>
                          </a:solidFill>
                          <a:latin typeface="+mn-lt"/>
                        </a:rPr>
                        <a:t>vấn</a:t>
                      </a:r>
                      <a:r>
                        <a:rPr lang="en-US" b="0" i="0" dirty="0">
                          <a:solidFill>
                            <a:schemeClr val="tx1"/>
                          </a:solidFill>
                          <a:latin typeface="+mn-lt"/>
                        </a:rPr>
                        <a:t> </a:t>
                      </a:r>
                      <a:r>
                        <a:rPr lang="en-US" b="0" i="0" dirty="0" err="1">
                          <a:solidFill>
                            <a:schemeClr val="tx1"/>
                          </a:solidFill>
                          <a:latin typeface="+mn-lt"/>
                        </a:rPr>
                        <a:t>đề</a:t>
                      </a:r>
                      <a:r>
                        <a:rPr lang="en-US" b="0" i="0" dirty="0">
                          <a:solidFill>
                            <a:schemeClr val="tx1"/>
                          </a:solidFill>
                          <a:latin typeface="+mn-lt"/>
                        </a:rPr>
                        <a:t> </a:t>
                      </a:r>
                      <a:r>
                        <a:rPr lang="en-US" b="0" i="0" dirty="0" err="1">
                          <a:solidFill>
                            <a:schemeClr val="tx1"/>
                          </a:solidFill>
                          <a:latin typeface="+mn-lt"/>
                        </a:rPr>
                        <a:t>về</a:t>
                      </a:r>
                      <a:r>
                        <a:rPr lang="en-US" b="0" i="0" dirty="0">
                          <a:solidFill>
                            <a:schemeClr val="tx1"/>
                          </a:solidFill>
                          <a:latin typeface="+mn-lt"/>
                        </a:rPr>
                        <a:t> Coupling, Cohesion SOLID </a:t>
                      </a:r>
                      <a:r>
                        <a:rPr lang="en-US" b="0" i="0" dirty="0" err="1">
                          <a:solidFill>
                            <a:schemeClr val="tx1"/>
                          </a:solidFill>
                          <a:latin typeface="+mn-lt"/>
                        </a:rPr>
                        <a:t>theo</a:t>
                      </a:r>
                      <a:r>
                        <a:rPr lang="en-US" b="0" i="0" dirty="0">
                          <a:solidFill>
                            <a:schemeClr val="tx1"/>
                          </a:solidFill>
                          <a:latin typeface="+mn-lt"/>
                        </a:rPr>
                        <a:t> </a:t>
                      </a:r>
                      <a:r>
                        <a:rPr lang="en-US" b="0" i="0" dirty="0" err="1">
                          <a:solidFill>
                            <a:schemeClr val="tx1"/>
                          </a:solidFill>
                          <a:latin typeface="+mn-lt"/>
                        </a:rPr>
                        <a:t>subteam</a:t>
                      </a:r>
                      <a:r>
                        <a:rPr lang="en-US" b="0" i="0" dirty="0">
                          <a:solidFill>
                            <a:schemeClr val="tx1"/>
                          </a:solidFill>
                          <a:latin typeface="+mn-lt"/>
                        </a:rPr>
                        <a:t>, </a:t>
                      </a:r>
                      <a:r>
                        <a:rPr lang="en-US" b="0" i="0" dirty="0" err="1">
                          <a:solidFill>
                            <a:schemeClr val="tx1"/>
                          </a:solidFill>
                          <a:latin typeface="+mn-lt"/>
                        </a:rPr>
                        <a:t>trao</a:t>
                      </a:r>
                      <a:r>
                        <a:rPr lang="en-US" b="0" i="0" dirty="0">
                          <a:solidFill>
                            <a:schemeClr val="tx1"/>
                          </a:solidFill>
                          <a:latin typeface="+mn-lt"/>
                        </a:rPr>
                        <a:t> </a:t>
                      </a:r>
                      <a:r>
                        <a:rPr lang="en-US" b="0" i="0" dirty="0" err="1">
                          <a:solidFill>
                            <a:schemeClr val="tx1"/>
                          </a:solidFill>
                          <a:latin typeface="+mn-lt"/>
                        </a:rPr>
                        <a:t>đổi</a:t>
                      </a:r>
                      <a:r>
                        <a:rPr lang="en-US" b="0" i="0" dirty="0">
                          <a:solidFill>
                            <a:schemeClr val="tx1"/>
                          </a:solidFill>
                          <a:latin typeface="+mn-lt"/>
                        </a:rPr>
                        <a:t> </a:t>
                      </a:r>
                      <a:r>
                        <a:rPr lang="en-US" b="0" i="0" dirty="0" err="1">
                          <a:solidFill>
                            <a:schemeClr val="tx1"/>
                          </a:solidFill>
                          <a:latin typeface="+mn-lt"/>
                        </a:rPr>
                        <a:t>chéo</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23443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ldNum" idx="12"/>
          </p:nvPr>
        </p:nvSpPr>
        <p:spPr>
          <a:xfrm>
            <a:off x="6867383" y="4929094"/>
            <a:ext cx="2057400" cy="273844"/>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vi"/>
              <a:t>5</a:t>
            </a:fld>
            <a:endParaRPr/>
          </a:p>
        </p:txBody>
      </p:sp>
      <p:sp>
        <p:nvSpPr>
          <p:cNvPr id="141" name="Google Shape;141;p30"/>
          <p:cNvSpPr txBox="1">
            <a:spLocks noGrp="1"/>
          </p:cNvSpPr>
          <p:nvPr>
            <p:ph type="title"/>
          </p:nvPr>
        </p:nvSpPr>
        <p:spPr>
          <a:xfrm>
            <a:off x="235077" y="58960"/>
            <a:ext cx="8673846" cy="338804"/>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lt1"/>
              </a:buClr>
              <a:buSzPts val="2800"/>
              <a:buFont typeface="Lato"/>
              <a:buNone/>
            </a:pPr>
            <a:r>
              <a:rPr lang="vi" sz="3200" dirty="0">
                <a:solidFill>
                  <a:srgbClr val="FFFFFF"/>
                </a:solidFill>
                <a:latin typeface="Arial"/>
                <a:ea typeface="Arial"/>
                <a:cs typeface="Arial"/>
                <a:sym typeface="Arial"/>
              </a:rPr>
              <a:t>1. Phân công công việc</a:t>
            </a:r>
            <a:endParaRPr sz="3200" dirty="0"/>
          </a:p>
        </p:txBody>
      </p:sp>
      <p:sp>
        <p:nvSpPr>
          <p:cNvPr id="142" name="Google Shape;142;p30"/>
          <p:cNvSpPr txBox="1">
            <a:spLocks noGrp="1"/>
          </p:cNvSpPr>
          <p:nvPr>
            <p:ph type="body" idx="1"/>
          </p:nvPr>
        </p:nvSpPr>
        <p:spPr>
          <a:xfrm>
            <a:off x="234823" y="646938"/>
            <a:ext cx="8674100" cy="3849624"/>
          </a:xfrm>
          <a:prstGeom prst="rect">
            <a:avLst/>
          </a:prstGeom>
          <a:noFill/>
          <a:ln>
            <a:noFill/>
          </a:ln>
        </p:spPr>
        <p:txBody>
          <a:bodyPr spcFirstLastPara="1" wrap="square" lIns="91425" tIns="45700" rIns="91425" bIns="45700" anchor="t" anchorCtr="0">
            <a:noAutofit/>
          </a:bodyPr>
          <a:lstStyle/>
          <a:p>
            <a:pPr marL="463550" lvl="0" indent="-285750" algn="l" rtl="0">
              <a:lnSpc>
                <a:spcPct val="90000"/>
              </a:lnSpc>
              <a:spcBef>
                <a:spcPts val="0"/>
              </a:spcBef>
              <a:spcAft>
                <a:spcPts val="0"/>
              </a:spcAft>
              <a:buClr>
                <a:schemeClr val="dk1"/>
              </a:buClr>
              <a:buSzPts val="2800"/>
              <a:buFont typeface="Arial" panose="020B0604020202020204" pitchFamily="34" charset="0"/>
              <a:buChar char="•"/>
            </a:pPr>
            <a:r>
              <a:rPr lang="en-US" dirty="0"/>
              <a:t>Design Pattern </a:t>
            </a:r>
            <a:r>
              <a:rPr lang="en-US" dirty="0" err="1"/>
              <a:t>và</a:t>
            </a:r>
            <a:r>
              <a:rPr lang="en-US" dirty="0"/>
              <a:t> </a:t>
            </a:r>
            <a:r>
              <a:rPr lang="en-US" dirty="0" err="1"/>
              <a:t>các</a:t>
            </a:r>
            <a:r>
              <a:rPr lang="en-US" dirty="0"/>
              <a:t> </a:t>
            </a:r>
            <a:r>
              <a:rPr lang="en-US" dirty="0" err="1"/>
              <a:t>công</a:t>
            </a:r>
            <a:r>
              <a:rPr lang="en-US" dirty="0"/>
              <a:t> </a:t>
            </a:r>
            <a:r>
              <a:rPr lang="en-US" dirty="0" err="1"/>
              <a:t>việc</a:t>
            </a:r>
            <a:r>
              <a:rPr lang="en-US" dirty="0"/>
              <a:t> </a:t>
            </a:r>
            <a:r>
              <a:rPr lang="en-US" dirty="0" err="1"/>
              <a:t>còn</a:t>
            </a:r>
            <a:r>
              <a:rPr lang="en-US" dirty="0"/>
              <a:t> </a:t>
            </a:r>
            <a:r>
              <a:rPr lang="en-US" dirty="0" err="1"/>
              <a:t>lại</a:t>
            </a:r>
            <a:endParaRPr dirty="0"/>
          </a:p>
        </p:txBody>
      </p:sp>
      <p:graphicFrame>
        <p:nvGraphicFramePr>
          <p:cNvPr id="6" name="Table 6">
            <a:extLst>
              <a:ext uri="{FF2B5EF4-FFF2-40B4-BE49-F238E27FC236}">
                <a16:creationId xmlns:a16="http://schemas.microsoft.com/office/drawing/2014/main" id="{54997E02-989D-926F-C58B-BFEAD783BB7F}"/>
              </a:ext>
            </a:extLst>
          </p:cNvPr>
          <p:cNvGraphicFramePr>
            <a:graphicFrameLocks noGrp="1"/>
          </p:cNvGraphicFramePr>
          <p:nvPr>
            <p:extLst>
              <p:ext uri="{D42A27DB-BD31-4B8C-83A1-F6EECF244321}">
                <p14:modId xmlns:p14="http://schemas.microsoft.com/office/powerpoint/2010/main" val="1836102099"/>
              </p:ext>
            </p:extLst>
          </p:nvPr>
        </p:nvGraphicFramePr>
        <p:xfrm>
          <a:off x="601853" y="971507"/>
          <a:ext cx="7940040" cy="3957587"/>
        </p:xfrm>
        <a:graphic>
          <a:graphicData uri="http://schemas.openxmlformats.org/drawingml/2006/table">
            <a:tbl>
              <a:tblPr firstRow="1" bandRow="1">
                <a:tableStyleId>{5C22544A-7EE6-4342-B048-85BDC9FD1C3A}</a:tableStyleId>
              </a:tblPr>
              <a:tblGrid>
                <a:gridCol w="1805940">
                  <a:extLst>
                    <a:ext uri="{9D8B030D-6E8A-4147-A177-3AD203B41FA5}">
                      <a16:colId xmlns:a16="http://schemas.microsoft.com/office/drawing/2014/main" val="4289791369"/>
                    </a:ext>
                  </a:extLst>
                </a:gridCol>
                <a:gridCol w="1356360">
                  <a:extLst>
                    <a:ext uri="{9D8B030D-6E8A-4147-A177-3AD203B41FA5}">
                      <a16:colId xmlns:a16="http://schemas.microsoft.com/office/drawing/2014/main" val="1536711661"/>
                    </a:ext>
                  </a:extLst>
                </a:gridCol>
                <a:gridCol w="4777740">
                  <a:extLst>
                    <a:ext uri="{9D8B030D-6E8A-4147-A177-3AD203B41FA5}">
                      <a16:colId xmlns:a16="http://schemas.microsoft.com/office/drawing/2014/main" val="608081824"/>
                    </a:ext>
                  </a:extLst>
                </a:gridCol>
              </a:tblGrid>
              <a:tr h="382208">
                <a:tc>
                  <a:txBody>
                    <a:bodyPr/>
                    <a:lstStyle/>
                    <a:p>
                      <a:pPr algn="ctr"/>
                      <a:r>
                        <a:rPr lang="en-US" dirty="0" err="1">
                          <a:solidFill>
                            <a:schemeClr val="tx1"/>
                          </a:solidFill>
                        </a:rPr>
                        <a:t>Họ</a:t>
                      </a:r>
                      <a:r>
                        <a:rPr lang="en-US" dirty="0">
                          <a:solidFill>
                            <a:schemeClr val="tx1"/>
                          </a:solidFill>
                        </a:rPr>
                        <a:t> </a:t>
                      </a:r>
                      <a:r>
                        <a:rPr lang="en-US" dirty="0" err="1">
                          <a:solidFill>
                            <a:schemeClr val="tx1"/>
                          </a:solidFill>
                        </a:rPr>
                        <a:t>tên</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MSSV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err="1">
                          <a:solidFill>
                            <a:schemeClr val="tx1"/>
                          </a:solidFill>
                        </a:rPr>
                        <a:t>Công</a:t>
                      </a:r>
                      <a:r>
                        <a:rPr lang="en-US" dirty="0">
                          <a:solidFill>
                            <a:schemeClr val="tx1"/>
                          </a:solidFill>
                        </a:rPr>
                        <a:t> </a:t>
                      </a:r>
                      <a:r>
                        <a:rPr lang="en-US" dirty="0" err="1">
                          <a:solidFill>
                            <a:schemeClr val="tx1"/>
                          </a:solidFill>
                        </a:rPr>
                        <a:t>việc</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4126061"/>
                  </a:ext>
                </a:extLst>
              </a:tr>
              <a:tr h="1136642">
                <a:tc>
                  <a:txBody>
                    <a:bodyPr/>
                    <a:lstStyle/>
                    <a:p>
                      <a:pPr algn="l"/>
                      <a:r>
                        <a:rPr lang="en-US" dirty="0" err="1">
                          <a:solidFill>
                            <a:schemeClr val="tx1"/>
                          </a:solidFill>
                        </a:rPr>
                        <a:t>Nguyễn</a:t>
                      </a:r>
                      <a:r>
                        <a:rPr lang="en-US" dirty="0">
                          <a:solidFill>
                            <a:schemeClr val="tx1"/>
                          </a:solidFill>
                        </a:rPr>
                        <a:t> Văn </a:t>
                      </a:r>
                      <a:r>
                        <a:rPr lang="en-US" dirty="0" err="1">
                          <a:solidFill>
                            <a:schemeClr val="tx1"/>
                          </a:solidFill>
                        </a:rPr>
                        <a:t>Biển</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20193993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1400" b="0" i="0" dirty="0" err="1">
                          <a:solidFill>
                            <a:schemeClr val="tx1"/>
                          </a:solidFill>
                          <a:latin typeface="+mn-lt"/>
                        </a:rPr>
                        <a:t>Yêu</a:t>
                      </a:r>
                      <a:r>
                        <a:rPr lang="en-US" sz="1400" b="0" i="0" dirty="0">
                          <a:solidFill>
                            <a:schemeClr val="tx1"/>
                          </a:solidFill>
                          <a:latin typeface="+mn-lt"/>
                        </a:rPr>
                        <a:t> </a:t>
                      </a:r>
                      <a:r>
                        <a:rPr lang="en-US" sz="1400" b="0" i="0" dirty="0" err="1">
                          <a:solidFill>
                            <a:schemeClr val="tx1"/>
                          </a:solidFill>
                          <a:latin typeface="+mn-lt"/>
                        </a:rPr>
                        <a:t>cầu</a:t>
                      </a:r>
                      <a:r>
                        <a:rPr lang="en-US" sz="1400" b="0" i="0" dirty="0">
                          <a:solidFill>
                            <a:schemeClr val="tx1"/>
                          </a:solidFill>
                          <a:latin typeface="+mn-lt"/>
                        </a:rPr>
                        <a:t> </a:t>
                      </a:r>
                      <a:r>
                        <a:rPr lang="en-US" sz="1400" b="0" i="0" dirty="0" err="1">
                          <a:solidFill>
                            <a:schemeClr val="tx1"/>
                          </a:solidFill>
                          <a:latin typeface="+mn-lt"/>
                        </a:rPr>
                        <a:t>thêm</a:t>
                      </a:r>
                      <a:r>
                        <a:rPr lang="en-US" sz="1400" b="0" i="0" dirty="0">
                          <a:solidFill>
                            <a:schemeClr val="tx1"/>
                          </a:solidFill>
                          <a:latin typeface="+mn-lt"/>
                        </a:rPr>
                        <a:t> </a:t>
                      </a:r>
                      <a:r>
                        <a:rPr lang="en-US" sz="1400" b="0" i="0" dirty="0" err="1">
                          <a:solidFill>
                            <a:schemeClr val="tx1"/>
                          </a:solidFill>
                          <a:latin typeface="+mn-lt"/>
                        </a:rPr>
                        <a:t>số</a:t>
                      </a:r>
                      <a:r>
                        <a:rPr lang="en-US" sz="1400" b="0" i="0" dirty="0">
                          <a:solidFill>
                            <a:schemeClr val="tx1"/>
                          </a:solidFill>
                          <a:latin typeface="+mn-lt"/>
                        </a:rPr>
                        <a:t> 2, 5 (</a:t>
                      </a:r>
                      <a:r>
                        <a:rPr lang="vi" sz="1400" b="0" i="0" dirty="0">
                          <a:latin typeface="+mn-lt"/>
                          <a:ea typeface="Calibri"/>
                          <a:cs typeface="Calibri"/>
                          <a:sym typeface="Calibri"/>
                        </a:rPr>
                        <a:t>Thêm mặt hàng Media mới</a:t>
                      </a:r>
                      <a:r>
                        <a:rPr lang="en-US" sz="1400" b="0" i="0" dirty="0">
                          <a:latin typeface="+mn-lt"/>
                          <a:ea typeface="Calibri"/>
                          <a:cs typeface="Calibri"/>
                          <a:sym typeface="Calibri"/>
                        </a:rPr>
                        <a:t>, </a:t>
                      </a:r>
                      <a:r>
                        <a:rPr lang="vi-VN" sz="1400" b="0" i="0" dirty="0">
                          <a:latin typeface="+mn-lt"/>
                          <a:ea typeface="Calibri"/>
                          <a:cs typeface="Calibri"/>
                          <a:sym typeface="Calibri"/>
                        </a:rPr>
                        <a:t>Thêm phương thức thanh toán mới: Thẻ nội địa (Domestic Card)</a:t>
                      </a:r>
                      <a:r>
                        <a:rPr lang="en-US" sz="1400" b="0" i="0" dirty="0">
                          <a:latin typeface="+mn-lt"/>
                          <a:ea typeface="Calibri"/>
                          <a:cs typeface="Calibri"/>
                          <a:sym typeface="Calibri"/>
                        </a:rPr>
                        <a:t>)</a:t>
                      </a:r>
                      <a:r>
                        <a:rPr lang="en-US" sz="1400" b="0" i="0" dirty="0">
                          <a:solidFill>
                            <a:schemeClr val="tx1"/>
                          </a:solidFill>
                          <a:latin typeface="+mn-lt"/>
                          <a:ea typeface="Calibri"/>
                          <a:cs typeface="Calibri"/>
                          <a:sym typeface="Calibri"/>
                        </a:rPr>
                        <a:t>;</a:t>
                      </a:r>
                      <a:r>
                        <a:rPr lang="en-US" sz="1400" b="0" i="0" dirty="0">
                          <a:solidFill>
                            <a:schemeClr val="tx1"/>
                          </a:solidFill>
                          <a:latin typeface="+mn-lt"/>
                        </a:rPr>
                        <a:t> </a:t>
                      </a:r>
                      <a:r>
                        <a:rPr lang="vi" sz="1400" b="0" i="0" dirty="0">
                          <a:latin typeface="+mn-lt"/>
                          <a:ea typeface="Calibri"/>
                          <a:cs typeface="Calibri"/>
                          <a:sym typeface="Calibri"/>
                        </a:rPr>
                        <a:t>Giải quyết vấn đề vi phạm nguyên lý Single Responsibility Principle trong class AuthenticationController</a:t>
                      </a:r>
                      <a:r>
                        <a:rPr lang="en-US" sz="1400" b="0" i="0" dirty="0">
                          <a:latin typeface="+mn-lt"/>
                          <a:ea typeface="Calibri"/>
                          <a:cs typeface="Calibri"/>
                          <a:sym typeface="Calibri"/>
                        </a:rPr>
                        <a:t>); </a:t>
                      </a:r>
                      <a:r>
                        <a:rPr lang="en-US" sz="1400" b="0" i="0" dirty="0" err="1">
                          <a:latin typeface="+mn-lt"/>
                          <a:ea typeface="Calibri"/>
                          <a:cs typeface="Calibri"/>
                          <a:sym typeface="Calibri"/>
                        </a:rPr>
                        <a:t>làm</a:t>
                      </a:r>
                      <a:r>
                        <a:rPr lang="en-US" sz="1400" b="0" i="0" dirty="0">
                          <a:latin typeface="+mn-lt"/>
                          <a:ea typeface="Calibri"/>
                          <a:cs typeface="Calibri"/>
                          <a:sym typeface="Calibri"/>
                        </a:rPr>
                        <a:t> </a:t>
                      </a:r>
                      <a:r>
                        <a:rPr lang="en-US" sz="1400" b="0" i="0" dirty="0" err="1">
                          <a:latin typeface="+mn-lt"/>
                          <a:ea typeface="Calibri"/>
                          <a:cs typeface="Calibri"/>
                          <a:sym typeface="Calibri"/>
                        </a:rPr>
                        <a:t>báo</a:t>
                      </a:r>
                      <a:r>
                        <a:rPr lang="en-US" sz="1400" b="0" i="0" dirty="0">
                          <a:latin typeface="+mn-lt"/>
                          <a:ea typeface="Calibri"/>
                          <a:cs typeface="Calibri"/>
                          <a:sym typeface="Calibri"/>
                        </a:rPr>
                        <a:t> </a:t>
                      </a:r>
                      <a:r>
                        <a:rPr lang="en-US" sz="1400" b="0" i="0" dirty="0" err="1">
                          <a:latin typeface="+mn-lt"/>
                          <a:ea typeface="Calibri"/>
                          <a:cs typeface="Calibri"/>
                          <a:sym typeface="Calibri"/>
                        </a:rPr>
                        <a:t>cáo</a:t>
                      </a:r>
                      <a:r>
                        <a:rPr lang="en-US" sz="1400" b="0" i="0" dirty="0">
                          <a:latin typeface="+mn-lt"/>
                          <a:ea typeface="Calibri"/>
                          <a:cs typeface="Calibri"/>
                          <a:sym typeface="Calibri"/>
                        </a:rPr>
                        <a:t>, slide</a:t>
                      </a:r>
                      <a:endParaRPr lang="en-US" sz="1400" b="0" i="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03111043"/>
                  </a:ext>
                </a:extLst>
              </a:tr>
              <a:tr h="580318">
                <a:tc>
                  <a:txBody>
                    <a:bodyPr/>
                    <a:lstStyle/>
                    <a:p>
                      <a:pPr algn="l"/>
                      <a:r>
                        <a:rPr lang="en-US" dirty="0" err="1">
                          <a:solidFill>
                            <a:schemeClr val="tx1"/>
                          </a:solidFill>
                        </a:rPr>
                        <a:t>Trần</a:t>
                      </a:r>
                      <a:r>
                        <a:rPr lang="en-US" dirty="0">
                          <a:solidFill>
                            <a:schemeClr val="tx1"/>
                          </a:solidFill>
                        </a:rPr>
                        <a:t> Xuân </a:t>
                      </a:r>
                      <a:r>
                        <a:rPr lang="en-US" dirty="0" err="1">
                          <a:solidFill>
                            <a:schemeClr val="tx1"/>
                          </a:solidFill>
                        </a:rPr>
                        <a:t>Đồng</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20194020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i="0" dirty="0" err="1">
                          <a:solidFill>
                            <a:schemeClr val="tx1"/>
                          </a:solidFill>
                          <a:latin typeface="+mn-lt"/>
                        </a:rPr>
                        <a:t>Yêu</a:t>
                      </a:r>
                      <a:r>
                        <a:rPr lang="en-US" b="0" i="0" dirty="0">
                          <a:solidFill>
                            <a:schemeClr val="tx1"/>
                          </a:solidFill>
                          <a:latin typeface="+mn-lt"/>
                        </a:rPr>
                        <a:t> </a:t>
                      </a:r>
                      <a:r>
                        <a:rPr lang="en-US" b="0" i="0" dirty="0" err="1">
                          <a:solidFill>
                            <a:schemeClr val="tx1"/>
                          </a:solidFill>
                          <a:latin typeface="+mn-lt"/>
                        </a:rPr>
                        <a:t>cầu</a:t>
                      </a:r>
                      <a:r>
                        <a:rPr lang="en-US" b="0" i="0" dirty="0">
                          <a:solidFill>
                            <a:schemeClr val="tx1"/>
                          </a:solidFill>
                          <a:latin typeface="+mn-lt"/>
                        </a:rPr>
                        <a:t> </a:t>
                      </a:r>
                      <a:r>
                        <a:rPr lang="en-US" b="0" i="0" dirty="0" err="1">
                          <a:solidFill>
                            <a:schemeClr val="tx1"/>
                          </a:solidFill>
                          <a:latin typeface="+mn-lt"/>
                        </a:rPr>
                        <a:t>thêm</a:t>
                      </a:r>
                      <a:r>
                        <a:rPr lang="en-US" b="0" i="0" dirty="0">
                          <a:solidFill>
                            <a:schemeClr val="tx1"/>
                          </a:solidFill>
                          <a:latin typeface="+mn-lt"/>
                        </a:rPr>
                        <a:t> </a:t>
                      </a:r>
                      <a:r>
                        <a:rPr lang="en-US" b="0" i="0" dirty="0" err="1">
                          <a:solidFill>
                            <a:schemeClr val="tx1"/>
                          </a:solidFill>
                          <a:latin typeface="+mn-lt"/>
                        </a:rPr>
                        <a:t>số</a:t>
                      </a:r>
                      <a:r>
                        <a:rPr lang="en-US" b="0" i="0" dirty="0">
                          <a:solidFill>
                            <a:schemeClr val="tx1"/>
                          </a:solidFill>
                          <a:latin typeface="+mn-lt"/>
                        </a:rPr>
                        <a:t> 3 (</a:t>
                      </a:r>
                      <a:r>
                        <a:rPr lang="en-US" sz="1400" b="0" i="0" dirty="0" err="1">
                          <a:latin typeface="+mn-lt"/>
                          <a:ea typeface="Calibri"/>
                          <a:cs typeface="Calibri"/>
                          <a:sym typeface="Calibri"/>
                        </a:rPr>
                        <a:t>Vấn</a:t>
                      </a:r>
                      <a:r>
                        <a:rPr lang="en-US" sz="1400" b="0" i="0" dirty="0">
                          <a:latin typeface="+mn-lt"/>
                          <a:ea typeface="Calibri"/>
                          <a:cs typeface="Calibri"/>
                          <a:sym typeface="Calibri"/>
                        </a:rPr>
                        <a:t> </a:t>
                      </a:r>
                      <a:r>
                        <a:rPr lang="en-US" sz="1400" b="0" i="0" dirty="0" err="1">
                          <a:latin typeface="+mn-lt"/>
                          <a:ea typeface="Calibri"/>
                          <a:cs typeface="Calibri"/>
                          <a:sym typeface="Calibri"/>
                        </a:rPr>
                        <a:t>đề</a:t>
                      </a:r>
                      <a:r>
                        <a:rPr lang="en-US" sz="1400" b="0" i="0" dirty="0">
                          <a:latin typeface="+mn-lt"/>
                          <a:ea typeface="Calibri"/>
                          <a:cs typeface="Calibri"/>
                          <a:sym typeface="Calibri"/>
                        </a:rPr>
                        <a:t> </a:t>
                      </a:r>
                      <a:r>
                        <a:rPr lang="en-US" sz="1400" b="0" i="0" dirty="0" err="1">
                          <a:effectLst/>
                          <a:latin typeface="+mn-lt"/>
                          <a:ea typeface="Times New Roman" panose="02020603050405020304" pitchFamily="18" charset="0"/>
                        </a:rPr>
                        <a:t>Thay</a:t>
                      </a:r>
                      <a:r>
                        <a:rPr lang="en-US" sz="1400" b="0" i="0" dirty="0">
                          <a:effectLst/>
                          <a:latin typeface="+mn-lt"/>
                          <a:ea typeface="Times New Roman" panose="02020603050405020304" pitchFamily="18" charset="0"/>
                        </a:rPr>
                        <a:t> </a:t>
                      </a:r>
                      <a:r>
                        <a:rPr lang="en-US" sz="1400" b="0" i="0" dirty="0" err="1">
                          <a:effectLst/>
                          <a:latin typeface="+mn-lt"/>
                          <a:ea typeface="Times New Roman" panose="02020603050405020304" pitchFamily="18" charset="0"/>
                        </a:rPr>
                        <a:t>đổi</a:t>
                      </a:r>
                      <a:r>
                        <a:rPr lang="en-US" sz="1400" b="0" i="0" dirty="0">
                          <a:effectLst/>
                          <a:latin typeface="+mn-lt"/>
                          <a:ea typeface="Times New Roman" panose="02020603050405020304" pitchFamily="18" charset="0"/>
                        </a:rPr>
                        <a:t> </a:t>
                      </a:r>
                      <a:r>
                        <a:rPr lang="en-US" sz="1400" b="0" i="0" dirty="0" err="1">
                          <a:effectLst/>
                          <a:latin typeface="+mn-lt"/>
                          <a:ea typeface="Times New Roman" panose="02020603050405020304" pitchFamily="18" charset="0"/>
                        </a:rPr>
                        <a:t>yêu</a:t>
                      </a:r>
                      <a:r>
                        <a:rPr lang="en-US" sz="1400" b="0" i="0" dirty="0">
                          <a:effectLst/>
                          <a:latin typeface="+mn-lt"/>
                          <a:ea typeface="Times New Roman" panose="02020603050405020304" pitchFamily="18" charset="0"/>
                        </a:rPr>
                        <a:t> </a:t>
                      </a:r>
                      <a:r>
                        <a:rPr lang="en-US" sz="1400" b="0" i="0" dirty="0" err="1">
                          <a:effectLst/>
                          <a:latin typeface="+mn-lt"/>
                          <a:ea typeface="Times New Roman" panose="02020603050405020304" pitchFamily="18" charset="0"/>
                        </a:rPr>
                        <a:t>cầu</a:t>
                      </a:r>
                      <a:r>
                        <a:rPr lang="en-US" sz="1400" b="0" i="0" dirty="0">
                          <a:effectLst/>
                          <a:latin typeface="+mn-lt"/>
                          <a:ea typeface="Times New Roman" panose="02020603050405020304" pitchFamily="18" charset="0"/>
                        </a:rPr>
                        <a:t> </a:t>
                      </a:r>
                      <a:r>
                        <a:rPr lang="en-US" sz="1400" b="0" i="0" dirty="0" err="1">
                          <a:effectLst/>
                          <a:latin typeface="+mn-lt"/>
                          <a:ea typeface="Times New Roman" panose="02020603050405020304" pitchFamily="18" charset="0"/>
                        </a:rPr>
                        <a:t>khi</a:t>
                      </a:r>
                      <a:r>
                        <a:rPr lang="en-US" sz="1400" b="0" i="0" dirty="0">
                          <a:effectLst/>
                          <a:latin typeface="+mn-lt"/>
                          <a:ea typeface="Times New Roman" panose="02020603050405020304" pitchFamily="18" charset="0"/>
                        </a:rPr>
                        <a:t> load </a:t>
                      </a:r>
                      <a:r>
                        <a:rPr lang="en-US" sz="1400" b="0" i="0" dirty="0" err="1">
                          <a:effectLst/>
                          <a:latin typeface="+mn-lt"/>
                          <a:ea typeface="Times New Roman" panose="02020603050405020304" pitchFamily="18" charset="0"/>
                        </a:rPr>
                        <a:t>giao</a:t>
                      </a:r>
                      <a:r>
                        <a:rPr lang="en-US" sz="1400" b="0" i="0" dirty="0">
                          <a:effectLst/>
                          <a:latin typeface="+mn-lt"/>
                          <a:ea typeface="Times New Roman" panose="02020603050405020304" pitchFamily="18" charset="0"/>
                        </a:rPr>
                        <a:t> </a:t>
                      </a:r>
                      <a:r>
                        <a:rPr lang="en-US" sz="1400" b="0" i="0" dirty="0" err="1">
                          <a:effectLst/>
                          <a:latin typeface="+mn-lt"/>
                          <a:ea typeface="Times New Roman" panose="02020603050405020304" pitchFamily="18" charset="0"/>
                        </a:rPr>
                        <a:t>diện</a:t>
                      </a:r>
                      <a:r>
                        <a:rPr lang="en-US" sz="1400" b="0" i="0" dirty="0">
                          <a:effectLst/>
                          <a:latin typeface="+mn-lt"/>
                          <a:ea typeface="Times New Roman" panose="02020603050405020304" pitchFamily="18" charset="0"/>
                        </a:rPr>
                        <a:t>); Clean code (clean name, clean function – method, clear class); </a:t>
                      </a:r>
                      <a:r>
                        <a:rPr lang="en-US" sz="1400" b="0" i="0" dirty="0" err="1">
                          <a:effectLst/>
                          <a:latin typeface="+mn-lt"/>
                          <a:ea typeface="Times New Roman" panose="02020603050405020304" pitchFamily="18" charset="0"/>
                        </a:rPr>
                        <a:t>làm</a:t>
                      </a:r>
                      <a:r>
                        <a:rPr lang="en-US" sz="1400" b="0" i="0" dirty="0">
                          <a:effectLst/>
                          <a:latin typeface="+mn-lt"/>
                          <a:ea typeface="Times New Roman" panose="02020603050405020304" pitchFamily="18" charset="0"/>
                        </a:rPr>
                        <a:t> </a:t>
                      </a:r>
                      <a:r>
                        <a:rPr lang="en-US" sz="1400" b="0" i="0" dirty="0" err="1">
                          <a:effectLst/>
                          <a:latin typeface="+mn-lt"/>
                          <a:ea typeface="Times New Roman" panose="02020603050405020304" pitchFamily="18" charset="0"/>
                        </a:rPr>
                        <a:t>báo</a:t>
                      </a:r>
                      <a:r>
                        <a:rPr lang="en-US" sz="1400" b="0" i="0" dirty="0">
                          <a:effectLst/>
                          <a:latin typeface="+mn-lt"/>
                          <a:ea typeface="Times New Roman" panose="02020603050405020304" pitchFamily="18" charset="0"/>
                        </a:rPr>
                        <a:t> </a:t>
                      </a:r>
                      <a:r>
                        <a:rPr lang="en-US" sz="1400" b="0" i="0" dirty="0" err="1">
                          <a:effectLst/>
                          <a:latin typeface="+mn-lt"/>
                          <a:ea typeface="Times New Roman" panose="02020603050405020304" pitchFamily="18" charset="0"/>
                        </a:rPr>
                        <a:t>cáo</a:t>
                      </a:r>
                      <a:r>
                        <a:rPr lang="en-US" sz="1400" b="0" i="0" dirty="0">
                          <a:effectLst/>
                          <a:latin typeface="+mn-lt"/>
                          <a:ea typeface="Times New Roman" panose="02020603050405020304" pitchFamily="18" charset="0"/>
                        </a:rPr>
                        <a:t>, slide</a:t>
                      </a:r>
                      <a:endParaRPr lang="en-US" b="0" i="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9263024"/>
                  </a:ext>
                </a:extLst>
              </a:tr>
              <a:tr h="927261">
                <a:tc>
                  <a:txBody>
                    <a:bodyPr/>
                    <a:lstStyle/>
                    <a:p>
                      <a:pPr algn="l"/>
                      <a:r>
                        <a:rPr lang="en-US" dirty="0">
                          <a:solidFill>
                            <a:schemeClr val="tx1"/>
                          </a:solidFill>
                        </a:rPr>
                        <a:t>Chu </a:t>
                      </a:r>
                      <a:r>
                        <a:rPr lang="en-US" dirty="0" err="1">
                          <a:solidFill>
                            <a:schemeClr val="tx1"/>
                          </a:solidFill>
                        </a:rPr>
                        <a:t>Mạnh</a:t>
                      </a:r>
                      <a:r>
                        <a:rPr lang="en-US" dirty="0">
                          <a:solidFill>
                            <a:schemeClr val="tx1"/>
                          </a:solidFill>
                        </a:rPr>
                        <a:t> </a:t>
                      </a:r>
                      <a:r>
                        <a:rPr lang="en-US" dirty="0" err="1">
                          <a:solidFill>
                            <a:schemeClr val="tx1"/>
                          </a:solidFill>
                        </a:rPr>
                        <a:t>Tiến</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20194182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400" b="0" i="0" dirty="0" err="1">
                          <a:solidFill>
                            <a:schemeClr val="tx1"/>
                          </a:solidFill>
                          <a:latin typeface="+mn-lt"/>
                        </a:rPr>
                        <a:t>Yêu</a:t>
                      </a:r>
                      <a:r>
                        <a:rPr lang="en-US" sz="1400" b="0" i="0" dirty="0">
                          <a:solidFill>
                            <a:schemeClr val="tx1"/>
                          </a:solidFill>
                          <a:latin typeface="+mn-lt"/>
                        </a:rPr>
                        <a:t> </a:t>
                      </a:r>
                      <a:r>
                        <a:rPr lang="en-US" sz="1400" b="0" i="0" dirty="0" err="1">
                          <a:solidFill>
                            <a:schemeClr val="tx1"/>
                          </a:solidFill>
                          <a:latin typeface="+mn-lt"/>
                        </a:rPr>
                        <a:t>cầu</a:t>
                      </a:r>
                      <a:r>
                        <a:rPr lang="en-US" sz="1400" b="0" i="0" dirty="0">
                          <a:solidFill>
                            <a:schemeClr val="tx1"/>
                          </a:solidFill>
                          <a:latin typeface="+mn-lt"/>
                        </a:rPr>
                        <a:t> </a:t>
                      </a:r>
                      <a:r>
                        <a:rPr lang="en-US" sz="1400" b="0" i="0" dirty="0" err="1">
                          <a:solidFill>
                            <a:schemeClr val="tx1"/>
                          </a:solidFill>
                          <a:latin typeface="+mn-lt"/>
                        </a:rPr>
                        <a:t>thêm</a:t>
                      </a:r>
                      <a:r>
                        <a:rPr lang="en-US" sz="1400" b="0" i="0" dirty="0">
                          <a:solidFill>
                            <a:schemeClr val="tx1"/>
                          </a:solidFill>
                          <a:latin typeface="+mn-lt"/>
                        </a:rPr>
                        <a:t> </a:t>
                      </a:r>
                      <a:r>
                        <a:rPr lang="en-US" sz="1400" b="0" i="0" dirty="0" err="1">
                          <a:solidFill>
                            <a:schemeClr val="tx1"/>
                          </a:solidFill>
                          <a:latin typeface="+mn-lt"/>
                        </a:rPr>
                        <a:t>số</a:t>
                      </a:r>
                      <a:r>
                        <a:rPr lang="en-US" sz="1400" b="0" i="0" dirty="0">
                          <a:solidFill>
                            <a:schemeClr val="tx1"/>
                          </a:solidFill>
                          <a:latin typeface="+mn-lt"/>
                        </a:rPr>
                        <a:t> 4, 6 (</a:t>
                      </a:r>
                      <a:r>
                        <a:rPr lang="vi" sz="1400" b="0" i="0" dirty="0">
                          <a:latin typeface="+mn-lt"/>
                          <a:ea typeface="Calibri"/>
                          <a:cs typeface="Calibri"/>
                          <a:sym typeface="Calibri"/>
                        </a:rPr>
                        <a:t>Thay đổi cách tính khoảng cách, sử dụng thư viện mới</a:t>
                      </a:r>
                      <a:r>
                        <a:rPr lang="en-US" sz="1400" b="0" i="0" dirty="0">
                          <a:latin typeface="+mn-lt"/>
                          <a:ea typeface="Calibri"/>
                          <a:cs typeface="Calibri"/>
                          <a:sym typeface="Calibri"/>
                        </a:rPr>
                        <a:t>;</a:t>
                      </a:r>
                      <a:r>
                        <a:rPr lang="vi" sz="1400" b="0" i="0" dirty="0">
                          <a:latin typeface="+mn-lt"/>
                          <a:ea typeface="Calibri"/>
                          <a:cs typeface="Calibri"/>
                          <a:sym typeface="Calibri"/>
                        </a:rPr>
                        <a:t> thay đổi cách tính phí vận chuyển mới</a:t>
                      </a:r>
                      <a:r>
                        <a:rPr lang="en-US" sz="1400" b="0" i="0" dirty="0">
                          <a:latin typeface="+mn-lt"/>
                          <a:ea typeface="Calibri"/>
                          <a:cs typeface="Calibri"/>
                          <a:sym typeface="Calibri"/>
                        </a:rPr>
                        <a:t>)</a:t>
                      </a:r>
                      <a:r>
                        <a:rPr lang="en-US" sz="1400" b="0" i="0" dirty="0">
                          <a:solidFill>
                            <a:schemeClr val="tx1"/>
                          </a:solidFill>
                          <a:latin typeface="+mn-lt"/>
                          <a:ea typeface="Calibri"/>
                          <a:cs typeface="Calibri"/>
                          <a:sym typeface="Calibri"/>
                        </a:rPr>
                        <a:t>; </a:t>
                      </a:r>
                      <a:r>
                        <a:rPr lang="en-US" sz="1400" b="0" i="0" dirty="0">
                          <a:solidFill>
                            <a:schemeClr val="tx1"/>
                          </a:solidFill>
                          <a:latin typeface="+mn-lt"/>
                        </a:rPr>
                        <a:t>Singleton pattern; Clean code – clean name; </a:t>
                      </a:r>
                      <a:r>
                        <a:rPr lang="en-US" sz="1400" b="0" i="0" dirty="0" err="1">
                          <a:latin typeface="+mn-lt"/>
                          <a:ea typeface="Calibri"/>
                          <a:cs typeface="Calibri"/>
                          <a:sym typeface="Calibri"/>
                        </a:rPr>
                        <a:t>làm</a:t>
                      </a:r>
                      <a:r>
                        <a:rPr lang="en-US" sz="1400" b="0" i="0" dirty="0">
                          <a:latin typeface="+mn-lt"/>
                          <a:ea typeface="Calibri"/>
                          <a:cs typeface="Calibri"/>
                          <a:sym typeface="Calibri"/>
                        </a:rPr>
                        <a:t> </a:t>
                      </a:r>
                      <a:r>
                        <a:rPr lang="en-US" sz="1400" b="0" i="0" dirty="0" err="1">
                          <a:latin typeface="+mn-lt"/>
                          <a:ea typeface="Calibri"/>
                          <a:cs typeface="Calibri"/>
                          <a:sym typeface="Calibri"/>
                        </a:rPr>
                        <a:t>báo</a:t>
                      </a:r>
                      <a:r>
                        <a:rPr lang="en-US" sz="1400" b="0" i="0" dirty="0">
                          <a:latin typeface="+mn-lt"/>
                          <a:ea typeface="Calibri"/>
                          <a:cs typeface="Calibri"/>
                          <a:sym typeface="Calibri"/>
                        </a:rPr>
                        <a:t> </a:t>
                      </a:r>
                      <a:r>
                        <a:rPr lang="en-US" sz="1400" b="0" i="0" dirty="0" err="1">
                          <a:latin typeface="+mn-lt"/>
                          <a:ea typeface="Calibri"/>
                          <a:cs typeface="Calibri"/>
                          <a:sym typeface="Calibri"/>
                        </a:rPr>
                        <a:t>cáo</a:t>
                      </a:r>
                      <a:r>
                        <a:rPr lang="en-US" sz="1400" b="0" i="0" dirty="0">
                          <a:latin typeface="+mn-lt"/>
                          <a:ea typeface="Calibri"/>
                          <a:cs typeface="Calibri"/>
                          <a:sym typeface="Calibri"/>
                        </a:rPr>
                        <a:t>, slide</a:t>
                      </a:r>
                      <a:endParaRPr lang="en-US" sz="1400" b="0" i="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7891977"/>
                  </a:ext>
                </a:extLst>
              </a:tr>
              <a:tr h="740739">
                <a:tc>
                  <a:txBody>
                    <a:bodyPr/>
                    <a:lstStyle/>
                    <a:p>
                      <a:pPr algn="l"/>
                      <a:r>
                        <a:rPr lang="en-US" dirty="0" err="1">
                          <a:solidFill>
                            <a:schemeClr val="tx1"/>
                          </a:solidFill>
                        </a:rPr>
                        <a:t>Nguyễn</a:t>
                      </a:r>
                      <a:r>
                        <a:rPr lang="en-US" dirty="0">
                          <a:solidFill>
                            <a:schemeClr val="tx1"/>
                          </a:solidFill>
                        </a:rPr>
                        <a:t> </a:t>
                      </a:r>
                      <a:r>
                        <a:rPr lang="en-US" dirty="0" err="1">
                          <a:solidFill>
                            <a:schemeClr val="tx1"/>
                          </a:solidFill>
                        </a:rPr>
                        <a:t>Việt</a:t>
                      </a:r>
                      <a:r>
                        <a:rPr lang="en-US" dirty="0">
                          <a:solidFill>
                            <a:schemeClr val="tx1"/>
                          </a:solidFill>
                        </a:rPr>
                        <a:t> </a:t>
                      </a:r>
                      <a:r>
                        <a:rPr lang="en-US" dirty="0" err="1">
                          <a:solidFill>
                            <a:schemeClr val="tx1"/>
                          </a:solidFill>
                        </a:rPr>
                        <a:t>Tùng</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rPr>
                        <a:t>20194208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b="0" i="0" u="none" dirty="0" err="1">
                          <a:solidFill>
                            <a:schemeClr val="tx1"/>
                          </a:solidFill>
                          <a:latin typeface="+mn-lt"/>
                        </a:rPr>
                        <a:t>Yêu</a:t>
                      </a:r>
                      <a:r>
                        <a:rPr lang="en-US" b="0" i="0" u="none" dirty="0">
                          <a:solidFill>
                            <a:schemeClr val="tx1"/>
                          </a:solidFill>
                          <a:latin typeface="+mn-lt"/>
                        </a:rPr>
                        <a:t> </a:t>
                      </a:r>
                      <a:r>
                        <a:rPr lang="en-US" b="0" i="0" u="none" dirty="0" err="1">
                          <a:solidFill>
                            <a:schemeClr val="tx1"/>
                          </a:solidFill>
                          <a:latin typeface="+mn-lt"/>
                        </a:rPr>
                        <a:t>cầu</a:t>
                      </a:r>
                      <a:r>
                        <a:rPr lang="en-US" b="0" i="0" u="none" dirty="0">
                          <a:solidFill>
                            <a:schemeClr val="tx1"/>
                          </a:solidFill>
                          <a:latin typeface="+mn-lt"/>
                        </a:rPr>
                        <a:t> </a:t>
                      </a:r>
                      <a:r>
                        <a:rPr lang="en-US" b="0" i="0" u="none" dirty="0" err="1">
                          <a:solidFill>
                            <a:schemeClr val="tx1"/>
                          </a:solidFill>
                          <a:latin typeface="+mn-lt"/>
                        </a:rPr>
                        <a:t>thêm</a:t>
                      </a:r>
                      <a:r>
                        <a:rPr lang="en-US" b="0" i="0" u="none" dirty="0">
                          <a:solidFill>
                            <a:schemeClr val="tx1"/>
                          </a:solidFill>
                          <a:latin typeface="+mn-lt"/>
                        </a:rPr>
                        <a:t> </a:t>
                      </a:r>
                      <a:r>
                        <a:rPr lang="en-US" b="0" i="0" u="none" dirty="0" err="1">
                          <a:solidFill>
                            <a:schemeClr val="tx1"/>
                          </a:solidFill>
                          <a:latin typeface="+mn-lt"/>
                        </a:rPr>
                        <a:t>số</a:t>
                      </a:r>
                      <a:r>
                        <a:rPr lang="en-US" b="0" i="0" u="none" dirty="0">
                          <a:solidFill>
                            <a:schemeClr val="tx1"/>
                          </a:solidFill>
                          <a:latin typeface="+mn-lt"/>
                        </a:rPr>
                        <a:t> 2 (</a:t>
                      </a:r>
                      <a:r>
                        <a:rPr lang="vi" sz="1400" b="0" i="0" u="none" dirty="0">
                          <a:latin typeface="+mn-lt"/>
                          <a:ea typeface="Calibri"/>
                          <a:cs typeface="Calibri"/>
                          <a:sym typeface="Calibri"/>
                        </a:rPr>
                        <a:t>Vấn đề Thêm màn hình: Xem chi tiết sản phẩm và giải pháp</a:t>
                      </a:r>
                      <a:r>
                        <a:rPr lang="en-US" b="0" i="0" u="none" dirty="0">
                          <a:solidFill>
                            <a:schemeClr val="tx1"/>
                          </a:solidFill>
                          <a:latin typeface="+mn-lt"/>
                        </a:rPr>
                        <a:t>); </a:t>
                      </a:r>
                      <a:r>
                        <a:rPr lang="en-US" b="0" i="0" u="none" dirty="0" err="1">
                          <a:solidFill>
                            <a:schemeClr val="tx1"/>
                          </a:solidFill>
                          <a:latin typeface="+mn-lt"/>
                        </a:rPr>
                        <a:t>Biểu</a:t>
                      </a:r>
                      <a:r>
                        <a:rPr lang="en-US" b="0" i="0" u="none" dirty="0">
                          <a:solidFill>
                            <a:schemeClr val="tx1"/>
                          </a:solidFill>
                          <a:latin typeface="+mn-lt"/>
                        </a:rPr>
                        <a:t> </a:t>
                      </a:r>
                      <a:r>
                        <a:rPr lang="en-US" b="0" i="0" u="none" dirty="0" err="1">
                          <a:solidFill>
                            <a:schemeClr val="tx1"/>
                          </a:solidFill>
                          <a:latin typeface="+mn-lt"/>
                        </a:rPr>
                        <a:t>đồ</a:t>
                      </a:r>
                      <a:r>
                        <a:rPr lang="en-US" b="0" i="0" u="none" dirty="0">
                          <a:solidFill>
                            <a:schemeClr val="tx1"/>
                          </a:solidFill>
                          <a:latin typeface="+mn-lt"/>
                        </a:rPr>
                        <a:t> </a:t>
                      </a:r>
                      <a:r>
                        <a:rPr lang="en-US" b="0" i="0" u="none" dirty="0" err="1">
                          <a:solidFill>
                            <a:schemeClr val="tx1"/>
                          </a:solidFill>
                          <a:latin typeface="+mn-lt"/>
                        </a:rPr>
                        <a:t>usecase</a:t>
                      </a:r>
                      <a:r>
                        <a:rPr lang="en-US" b="0" i="0" u="none" dirty="0">
                          <a:solidFill>
                            <a:schemeClr val="tx1"/>
                          </a:solidFill>
                          <a:latin typeface="+mn-lt"/>
                        </a:rPr>
                        <a:t> </a:t>
                      </a:r>
                      <a:r>
                        <a:rPr lang="en-US" b="0" i="0" u="none" dirty="0" err="1">
                          <a:solidFill>
                            <a:schemeClr val="tx1"/>
                          </a:solidFill>
                          <a:latin typeface="+mn-lt"/>
                        </a:rPr>
                        <a:t>tổng</a:t>
                      </a:r>
                      <a:r>
                        <a:rPr lang="en-US" b="0" i="0" u="none" dirty="0">
                          <a:solidFill>
                            <a:schemeClr val="tx1"/>
                          </a:solidFill>
                          <a:latin typeface="+mn-lt"/>
                        </a:rPr>
                        <a:t> </a:t>
                      </a:r>
                      <a:r>
                        <a:rPr lang="en-US" b="0" i="0" u="none" dirty="0" err="1">
                          <a:solidFill>
                            <a:schemeClr val="tx1"/>
                          </a:solidFill>
                          <a:latin typeface="+mn-lt"/>
                        </a:rPr>
                        <a:t>quan</a:t>
                      </a:r>
                      <a:r>
                        <a:rPr lang="en-US" b="0" i="0" u="none" dirty="0">
                          <a:solidFill>
                            <a:schemeClr val="tx1"/>
                          </a:solidFill>
                          <a:latin typeface="+mn-lt"/>
                        </a:rPr>
                        <a:t>; </a:t>
                      </a:r>
                      <a:r>
                        <a:rPr lang="en-US" b="0" i="0" u="none" dirty="0" err="1">
                          <a:solidFill>
                            <a:schemeClr val="tx1"/>
                          </a:solidFill>
                          <a:latin typeface="+mn-lt"/>
                        </a:rPr>
                        <a:t>làm</a:t>
                      </a:r>
                      <a:r>
                        <a:rPr lang="en-US" b="0" i="0" u="none" dirty="0">
                          <a:solidFill>
                            <a:schemeClr val="tx1"/>
                          </a:solidFill>
                          <a:latin typeface="+mn-lt"/>
                        </a:rPr>
                        <a:t> </a:t>
                      </a:r>
                      <a:r>
                        <a:rPr lang="en-US" b="0" i="0" u="none" dirty="0" err="1">
                          <a:solidFill>
                            <a:schemeClr val="tx1"/>
                          </a:solidFill>
                          <a:latin typeface="+mn-lt"/>
                        </a:rPr>
                        <a:t>báo</a:t>
                      </a:r>
                      <a:r>
                        <a:rPr lang="en-US" b="0" i="0" u="none" dirty="0">
                          <a:solidFill>
                            <a:schemeClr val="tx1"/>
                          </a:solidFill>
                          <a:latin typeface="+mn-lt"/>
                        </a:rPr>
                        <a:t> </a:t>
                      </a:r>
                      <a:r>
                        <a:rPr lang="en-US" b="0" i="0" u="none" dirty="0" err="1">
                          <a:solidFill>
                            <a:schemeClr val="tx1"/>
                          </a:solidFill>
                          <a:latin typeface="+mn-lt"/>
                        </a:rPr>
                        <a:t>cáo</a:t>
                      </a:r>
                      <a:r>
                        <a:rPr lang="en-US" b="0" i="0" u="none" dirty="0">
                          <a:solidFill>
                            <a:schemeClr val="tx1"/>
                          </a:solidFill>
                          <a:latin typeface="+mn-lt"/>
                        </a:rPr>
                        <a:t>, slide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0234435"/>
                  </a:ext>
                </a:extLst>
              </a:tr>
            </a:tbl>
          </a:graphicData>
        </a:graphic>
      </p:graphicFrame>
    </p:spTree>
    <p:extLst>
      <p:ext uri="{BB962C8B-B14F-4D97-AF65-F5344CB8AC3E}">
        <p14:creationId xmlns:p14="http://schemas.microsoft.com/office/powerpoint/2010/main" val="1763667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235250" y="12754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sz="3200" dirty="0">
                <a:latin typeface="+mj-lt"/>
              </a:rPr>
              <a:t>2. Tổng quan</a:t>
            </a:r>
            <a:endParaRPr sz="3200" dirty="0">
              <a:latin typeface="+mj-lt"/>
            </a:endParaRPr>
          </a:p>
        </p:txBody>
      </p:sp>
      <p:sp>
        <p:nvSpPr>
          <p:cNvPr id="148" name="Google Shape;148;p31"/>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285750" indent="-285750" algn="just">
              <a:lnSpc>
                <a:spcPct val="100000"/>
              </a:lnSpc>
              <a:spcBef>
                <a:spcPts val="0"/>
              </a:spcBef>
              <a:buSzPct val="100000"/>
              <a:buFont typeface="Arial" panose="020B0604020202020204" pitchFamily="34" charset="0"/>
              <a:buChar char="•"/>
            </a:pPr>
            <a:r>
              <a:rPr lang="vi" sz="1800" dirty="0">
                <a:latin typeface="+mn-lt"/>
                <a:ea typeface="Arial"/>
                <a:cs typeface="Arial"/>
                <a:sym typeface="Arial"/>
              </a:rPr>
              <a:t>AIMS là một cửa hàng online, có chức năng đặt hàng các loại media (sách, đĩa CD, đĩa DVD) từ cửa hàng.</a:t>
            </a:r>
            <a:endParaRPr sz="1800" dirty="0">
              <a:latin typeface="+mn-lt"/>
              <a:ea typeface="Arial"/>
              <a:cs typeface="Arial"/>
              <a:sym typeface="Arial"/>
            </a:endParaRPr>
          </a:p>
          <a:p>
            <a:pPr marL="285750" indent="-285750" algn="just">
              <a:lnSpc>
                <a:spcPct val="100000"/>
              </a:lnSpc>
              <a:spcBef>
                <a:spcPts val="0"/>
              </a:spcBef>
              <a:buSzPct val="100000"/>
              <a:buFont typeface="Arial" panose="020B0604020202020204" pitchFamily="34" charset="0"/>
              <a:buChar char="•"/>
            </a:pPr>
            <a:r>
              <a:rPr lang="vi" sz="1800" dirty="0">
                <a:latin typeface="+mn-lt"/>
                <a:ea typeface="Arial"/>
                <a:cs typeface="Arial"/>
                <a:sym typeface="Arial"/>
              </a:rPr>
              <a:t>Phần mềm đã đáp ứng được các chức năng chính tại thời điểm hiện tại, nhưng chưa đảm bảo tính high cohesion, low coupling, chưa tuân thủ SOLID, các tiêu chí về clean code</a:t>
            </a:r>
            <a:endParaRPr sz="1800" dirty="0">
              <a:latin typeface="+mn-lt"/>
              <a:ea typeface="Arial"/>
              <a:cs typeface="Arial"/>
              <a:sym typeface="Arial"/>
            </a:endParaRPr>
          </a:p>
          <a:p>
            <a:pPr marL="0" lvl="0" indent="0" algn="just" rtl="0">
              <a:lnSpc>
                <a:spcPct val="150000"/>
              </a:lnSpc>
              <a:spcBef>
                <a:spcPts val="0"/>
              </a:spcBef>
              <a:spcAft>
                <a:spcPts val="0"/>
              </a:spcAft>
              <a:buClr>
                <a:schemeClr val="dk1"/>
              </a:buClr>
              <a:buSzPts val="1100"/>
              <a:buFont typeface="Arial"/>
              <a:buNone/>
            </a:pPr>
            <a:r>
              <a:rPr lang="vi" sz="1800" dirty="0">
                <a:latin typeface="+mn-lt"/>
                <a:ea typeface="Arial"/>
                <a:cs typeface="Arial"/>
                <a:sym typeface="Arial"/>
              </a:rPr>
              <a:t>=&gt; </a:t>
            </a:r>
            <a:r>
              <a:rPr lang="vi" sz="1800" dirty="0">
                <a:solidFill>
                  <a:srgbClr val="FF0000"/>
                </a:solidFill>
                <a:latin typeface="+mn-lt"/>
                <a:ea typeface="Arial"/>
                <a:cs typeface="Arial"/>
                <a:sym typeface="Arial"/>
              </a:rPr>
              <a:t>Khó đáp ứng yêu cầu thay đổi, mở rộng phát sinh trong tương lai</a:t>
            </a:r>
            <a:endParaRPr sz="1800" dirty="0">
              <a:solidFill>
                <a:srgbClr val="FF0000"/>
              </a:solidFill>
              <a:latin typeface="+mn-lt"/>
              <a:ea typeface="Arial"/>
              <a:cs typeface="Arial"/>
              <a:sym typeface="Arial"/>
            </a:endParaRPr>
          </a:p>
          <a:p>
            <a:pPr marL="0" lvl="0" indent="0" algn="l" rtl="0">
              <a:spcBef>
                <a:spcPts val="1000"/>
              </a:spcBef>
              <a:spcAft>
                <a:spcPts val="0"/>
              </a:spcAft>
              <a:buNone/>
            </a:pPr>
            <a:endParaRPr dirty="0">
              <a:latin typeface="+mj-lt"/>
            </a:endParaRPr>
          </a:p>
        </p:txBody>
      </p:sp>
      <p:pic>
        <p:nvPicPr>
          <p:cNvPr id="149" name="Google Shape;149;p31"/>
          <p:cNvPicPr preferRelativeResize="0"/>
          <p:nvPr/>
        </p:nvPicPr>
        <p:blipFill>
          <a:blip r:embed="rId3">
            <a:alphaModFix/>
          </a:blip>
          <a:stretch>
            <a:fillRect/>
          </a:stretch>
        </p:blipFill>
        <p:spPr>
          <a:xfrm>
            <a:off x="2989866" y="2571750"/>
            <a:ext cx="3410934" cy="21898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title"/>
          </p:nvPr>
        </p:nvSpPr>
        <p:spPr>
          <a:xfrm>
            <a:off x="234950" y="124227"/>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sz="3200" dirty="0">
                <a:latin typeface="+mj-lt"/>
              </a:rPr>
              <a:t>2. Tổng quan</a:t>
            </a:r>
            <a:endParaRPr sz="3200" dirty="0">
              <a:latin typeface="+mj-lt"/>
            </a:endParaRPr>
          </a:p>
        </p:txBody>
      </p:sp>
      <p:sp>
        <p:nvSpPr>
          <p:cNvPr id="155" name="Google Shape;155;p32"/>
          <p:cNvSpPr txBox="1">
            <a:spLocks noGrp="1"/>
          </p:cNvSpPr>
          <p:nvPr>
            <p:ph type="body" idx="1"/>
          </p:nvPr>
        </p:nvSpPr>
        <p:spPr>
          <a:xfrm>
            <a:off x="234950" y="722376"/>
            <a:ext cx="8674200" cy="384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1800" dirty="0">
                <a:latin typeface="+mn-lt"/>
              </a:rPr>
              <a:t>Usecase tổng quan</a:t>
            </a:r>
            <a:endParaRPr sz="1800" dirty="0">
              <a:latin typeface="+mn-lt"/>
            </a:endParaRPr>
          </a:p>
        </p:txBody>
      </p:sp>
      <p:pic>
        <p:nvPicPr>
          <p:cNvPr id="156" name="Google Shape;156;p32"/>
          <p:cNvPicPr preferRelativeResize="0"/>
          <p:nvPr/>
        </p:nvPicPr>
        <p:blipFill>
          <a:blip r:embed="rId3">
            <a:alphaModFix/>
          </a:blip>
          <a:stretch>
            <a:fillRect/>
          </a:stretch>
        </p:blipFill>
        <p:spPr>
          <a:xfrm>
            <a:off x="1781262" y="1241275"/>
            <a:ext cx="5581576" cy="3432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62" name="Google Shape;162;p33"/>
          <p:cNvSpPr txBox="1">
            <a:spLocks noGrp="1"/>
          </p:cNvSpPr>
          <p:nvPr>
            <p:ph type="body" idx="1"/>
          </p:nvPr>
        </p:nvSpPr>
        <p:spPr>
          <a:xfrm>
            <a:off x="234950" y="722374"/>
            <a:ext cx="8673900" cy="4276345"/>
          </a:xfrm>
          <a:prstGeom prst="rect">
            <a:avLst/>
          </a:prstGeom>
        </p:spPr>
        <p:txBody>
          <a:bodyPr spcFirstLastPara="1" wrap="square" lIns="91440" tIns="45700" rIns="91425" bIns="45700" anchor="t" anchorCtr="0">
            <a:noAutofit/>
          </a:bodyPr>
          <a:lstStyle/>
          <a:p>
            <a:pPr marL="0" lvl="0" indent="0" algn="l" rtl="0">
              <a:spcBef>
                <a:spcPts val="1000"/>
              </a:spcBef>
              <a:spcAft>
                <a:spcPts val="0"/>
              </a:spcAft>
              <a:buNone/>
            </a:pPr>
            <a:r>
              <a:rPr lang="vi" sz="2200" b="1" dirty="0"/>
              <a:t>3.1. Đánh giá mức độ coupling</a:t>
            </a:r>
            <a:endParaRPr sz="2200" b="1" dirty="0"/>
          </a:p>
          <a:p>
            <a:pPr marL="457200" lvl="0" indent="-330200" algn="l" rtl="0">
              <a:spcBef>
                <a:spcPts val="1000"/>
              </a:spcBef>
              <a:spcAft>
                <a:spcPts val="0"/>
              </a:spcAft>
              <a:buSzPts val="1600"/>
              <a:buFont typeface="Lato"/>
              <a:buChar char="●"/>
            </a:pPr>
            <a:r>
              <a:rPr lang="vi" b="1" dirty="0"/>
              <a:t>Content coupling</a:t>
            </a:r>
            <a:endParaRPr b="1" dirty="0"/>
          </a:p>
          <a:p>
            <a:pPr marL="457200" lvl="0" indent="-311150" algn="l" rtl="0">
              <a:lnSpc>
                <a:spcPct val="120000"/>
              </a:lnSpc>
              <a:spcBef>
                <a:spcPts val="0"/>
              </a:spcBef>
              <a:spcAft>
                <a:spcPts val="0"/>
              </a:spcAft>
              <a:buClr>
                <a:srgbClr val="000000"/>
              </a:buClr>
              <a:buSzPts val="1300"/>
              <a:buFont typeface="Wingdings" panose="05000000000000000000" pitchFamily="2" charset="2"/>
              <a:buChar char="q"/>
            </a:pPr>
            <a:r>
              <a:rPr lang="vi-VN" sz="1700" dirty="0">
                <a:solidFill>
                  <a:srgbClr val="000000"/>
                </a:solidFill>
              </a:rPr>
              <a:t>Trong lớp \entity\car\Cart.java, phương thức getListMediaCart() trả về một List các đối tượng CartItem</a:t>
            </a:r>
            <a:endParaRPr lang="en-US" sz="1700" dirty="0">
              <a:solidFill>
                <a:srgbClr val="000000"/>
              </a:solidFill>
            </a:endParaRPr>
          </a:p>
          <a:p>
            <a:pPr marL="146050" lvl="0" indent="0" algn="l" rtl="0">
              <a:lnSpc>
                <a:spcPct val="120000"/>
              </a:lnSpc>
              <a:spcBef>
                <a:spcPts val="0"/>
              </a:spcBef>
              <a:spcAft>
                <a:spcPts val="0"/>
              </a:spcAft>
              <a:buClr>
                <a:srgbClr val="000000"/>
              </a:buClr>
              <a:buSzPts val="1300"/>
              <a:buNone/>
            </a:pPr>
            <a:r>
              <a:rPr lang="vi-VN" sz="1700" dirty="0"/>
              <a:t>=&gt; Vi phạm việc truy cập trái phép tới các đối tượng CartItem, vì nó trả về tham chiếu các đối tượng lớp CartItem nên ta hoàn toàn có thể sử dụng và sửa đổi trực tiếp dữ liệu của các đối tượng lớp CartItem </a:t>
            </a:r>
          </a:p>
          <a:p>
            <a:pPr marL="457200" lvl="0" indent="-311150" algn="l" rtl="0">
              <a:lnSpc>
                <a:spcPct val="120000"/>
              </a:lnSpc>
              <a:spcBef>
                <a:spcPts val="600"/>
              </a:spcBef>
              <a:spcAft>
                <a:spcPts val="0"/>
              </a:spcAft>
              <a:buSzPts val="1300"/>
              <a:buFont typeface="Wingdings" panose="05000000000000000000" pitchFamily="2" charset="2"/>
              <a:buChar char="q"/>
            </a:pPr>
            <a:r>
              <a:rPr lang="vi-VN" sz="1700" dirty="0"/>
              <a:t>Tương tự có getListOrderMedia() trong \entity\order\Order.java</a:t>
            </a:r>
          </a:p>
          <a:p>
            <a:pPr marL="457200" lvl="0" indent="-304800" algn="l" rtl="0">
              <a:lnSpc>
                <a:spcPct val="120000"/>
              </a:lnSpc>
              <a:spcBef>
                <a:spcPts val="0"/>
              </a:spcBef>
              <a:spcAft>
                <a:spcPts val="0"/>
              </a:spcAft>
              <a:buClr>
                <a:srgbClr val="000000"/>
              </a:buClr>
              <a:buSzPts val="1200"/>
              <a:buFont typeface="Wingdings" panose="05000000000000000000" pitchFamily="2" charset="2"/>
              <a:buChar char="q"/>
            </a:pPr>
            <a:r>
              <a:rPr lang="vi-VN" sz="1700" dirty="0">
                <a:solidFill>
                  <a:srgbClr val="000000"/>
                </a:solidFill>
              </a:rPr>
              <a:t>Trong \utils\ApplicationProgrammingInterface.java, phương thức allowMethods() sử dụng hàm setAccessible() để thay đổi phạm vi truy cập của đối tương Field </a:t>
            </a:r>
          </a:p>
          <a:p>
            <a:pPr marL="457200" lvl="0" indent="-311150" algn="l" rtl="0">
              <a:lnSpc>
                <a:spcPct val="120000"/>
              </a:lnSpc>
              <a:spcBef>
                <a:spcPts val="0"/>
              </a:spcBef>
              <a:spcAft>
                <a:spcPts val="0"/>
              </a:spcAft>
              <a:buClr>
                <a:srgbClr val="000000"/>
              </a:buClr>
              <a:buSzPts val="1300"/>
              <a:buFont typeface="Wingdings" panose="05000000000000000000" pitchFamily="2" charset="2"/>
              <a:buChar char="q"/>
            </a:pPr>
            <a:r>
              <a:rPr lang="vi-VN" sz="1700" dirty="0">
                <a:solidFill>
                  <a:srgbClr val="000000"/>
                </a:solidFill>
              </a:rPr>
              <a:t>Tương tự có toMyMap() trong </a:t>
            </a:r>
            <a:r>
              <a:rPr lang="vi-VN" sz="1700" dirty="0"/>
              <a:t>\utils\MyMap.java sử dụng hàm setAccessible() </a:t>
            </a:r>
            <a:endParaRPr lang="vi-VN" sz="17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4"/>
          <p:cNvSpPr txBox="1">
            <a:spLocks noGrp="1"/>
          </p:cNvSpPr>
          <p:nvPr>
            <p:ph type="title"/>
          </p:nvPr>
        </p:nvSpPr>
        <p:spPr>
          <a:xfrm>
            <a:off x="235077" y="58960"/>
            <a:ext cx="8673900" cy="338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vi" dirty="0"/>
              <a:t>3. Đánh giá thiết kế cũ</a:t>
            </a:r>
            <a:endParaRPr dirty="0"/>
          </a:p>
        </p:txBody>
      </p:sp>
      <p:sp>
        <p:nvSpPr>
          <p:cNvPr id="168" name="Google Shape;168;p34"/>
          <p:cNvSpPr txBox="1">
            <a:spLocks noGrp="1"/>
          </p:cNvSpPr>
          <p:nvPr>
            <p:ph type="body" idx="1"/>
          </p:nvPr>
        </p:nvSpPr>
        <p:spPr>
          <a:xfrm>
            <a:off x="234950" y="722375"/>
            <a:ext cx="8674200" cy="4110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vi" sz="2200" b="1" dirty="0"/>
              <a:t>3.1. Đánh giá mức độ coupling</a:t>
            </a:r>
            <a:endParaRPr sz="2200" b="1" dirty="0"/>
          </a:p>
          <a:p>
            <a:pPr marL="457200" lvl="0" indent="-330200" algn="l" rtl="0">
              <a:lnSpc>
                <a:spcPct val="120000"/>
              </a:lnSpc>
              <a:spcBef>
                <a:spcPts val="600"/>
              </a:spcBef>
              <a:spcAft>
                <a:spcPts val="0"/>
              </a:spcAft>
              <a:buSzPts val="1600"/>
              <a:buFont typeface="Lato"/>
              <a:buChar char="●"/>
            </a:pPr>
            <a:r>
              <a:rPr lang="vi" b="1" dirty="0"/>
              <a:t>Common Coupling</a:t>
            </a:r>
            <a:endParaRPr b="1" dirty="0"/>
          </a:p>
          <a:p>
            <a:pPr marL="457200" lvl="0" indent="-330200" algn="l" rtl="0">
              <a:lnSpc>
                <a:spcPct val="100000"/>
              </a:lnSpc>
              <a:spcBef>
                <a:spcPts val="600"/>
              </a:spcBef>
              <a:spcAft>
                <a:spcPts val="0"/>
              </a:spcAft>
              <a:buSzPts val="1600"/>
              <a:buFont typeface="Wingdings" panose="05000000000000000000" pitchFamily="2" charset="2"/>
              <a:buChar char="q"/>
            </a:pPr>
            <a:r>
              <a:rPr lang="vi" sz="1700" dirty="0"/>
              <a:t>Trong \views\screen\ViewsConfig.java, các biến PERCENT_VAT và REGULAR_FONT là các biến dùng chung cho cả hệ thống. Cụ thể PERCENT_VAT có lớp Order sử dụng. REGULAR_FONT có lớp MediaHandler sử dụn</a:t>
            </a:r>
            <a:r>
              <a:rPr lang="en-US" sz="1700" dirty="0"/>
              <a:t>g </a:t>
            </a:r>
            <a:r>
              <a:rPr lang="vi" sz="1700" dirty="0"/>
              <a:t>=&gt; Các biến trên không được khai báo là final và được sử dụng chung giữa các lớp, các lớp có thể truy cập và sửa đổi giá trị dẫn tới Common coupling</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2494</Words>
  <Application>Microsoft Office PowerPoint</Application>
  <PresentationFormat>On-screen Show (16:9)</PresentationFormat>
  <Paragraphs>188</Paragraphs>
  <Slides>32</Slides>
  <Notes>32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32</vt:i4>
      </vt:variant>
    </vt:vector>
  </HeadingPairs>
  <TitlesOfParts>
    <vt:vector size="39" baseType="lpstr">
      <vt:lpstr>Lato</vt:lpstr>
      <vt:lpstr>Times New Roman</vt:lpstr>
      <vt:lpstr>Calibri</vt:lpstr>
      <vt:lpstr>Wingdings</vt:lpstr>
      <vt:lpstr>Arial</vt:lpstr>
      <vt:lpstr>Simple Light</vt:lpstr>
      <vt:lpstr>Office Theme</vt:lpstr>
      <vt:lpstr>PowerPoint Presentation</vt:lpstr>
      <vt:lpstr>PowerPoint Presentation</vt:lpstr>
      <vt:lpstr>Nội dung trình bày</vt:lpstr>
      <vt:lpstr>1. Phân công công việc</vt:lpstr>
      <vt:lpstr>1. Phân công công việc</vt:lpstr>
      <vt:lpstr>2. Tổng quan</vt:lpstr>
      <vt:lpstr>2. Tổng quan</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3. Đánh giá thiết kế cũ</vt:lpstr>
      <vt:lpstr>4. Đề xuất cải tiến</vt:lpstr>
      <vt:lpstr>4. Đề xuất cải tiến</vt:lpstr>
      <vt:lpstr>4. Đề xuất cải tiến</vt:lpstr>
      <vt:lpstr>4. Đề xuất cải tiến</vt:lpstr>
      <vt:lpstr>4. Đề xuất cải tiến</vt:lpstr>
      <vt:lpstr>4. Đề xuất cải tiến</vt:lpstr>
      <vt:lpstr>4. Đề xuất cải tiến</vt:lpstr>
      <vt:lpstr>4. Đề xuất cải tiến</vt:lpstr>
      <vt:lpstr>4. Đề xuất cải tiến</vt:lpstr>
      <vt:lpstr>4. Đề xuất cải tiến</vt:lpstr>
      <vt:lpstr>5.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CHU MANH TIEN 20194182</cp:lastModifiedBy>
  <cp:revision>78</cp:revision>
  <dcterms:modified xsi:type="dcterms:W3CDTF">2023-07-17T03:58:06Z</dcterms:modified>
</cp:coreProperties>
</file>